
<file path=[Content_Types].xml><?xml version="1.0" encoding="utf-8"?>
<Types xmlns="http://schemas.openxmlformats.org/package/2006/content-types">
  <Default Extension="jpeg" ContentType="image/jpe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6"/>
  </p:notesMasterIdLst>
  <p:sldIdLst>
    <p:sldId id="999" r:id="rId3"/>
    <p:sldId id="947" r:id="rId4"/>
    <p:sldId id="946" r:id="rId5"/>
    <p:sldId id="1033" r:id="rId7"/>
    <p:sldId id="1034" r:id="rId8"/>
    <p:sldId id="987" r:id="rId9"/>
    <p:sldId id="1035" r:id="rId10"/>
    <p:sldId id="972" r:id="rId11"/>
    <p:sldId id="948" r:id="rId12"/>
    <p:sldId id="973" r:id="rId13"/>
    <p:sldId id="988" r:id="rId14"/>
    <p:sldId id="974" r:id="rId15"/>
    <p:sldId id="975" r:id="rId16"/>
    <p:sldId id="1004" r:id="rId17"/>
    <p:sldId id="1002" r:id="rId18"/>
    <p:sldId id="976" r:id="rId19"/>
    <p:sldId id="977" r:id="rId20"/>
    <p:sldId id="1066" r:id="rId21"/>
    <p:sldId id="978" r:id="rId22"/>
    <p:sldId id="979" r:id="rId23"/>
    <p:sldId id="1104" r:id="rId24"/>
    <p:sldId id="1105" r:id="rId25"/>
    <p:sldId id="980" r:id="rId26"/>
    <p:sldId id="1000" r:id="rId27"/>
    <p:sldId id="986" r:id="rId28"/>
    <p:sldId id="983" r:id="rId29"/>
    <p:sldId id="1088" r:id="rId30"/>
    <p:sldId id="982" r:id="rId31"/>
    <p:sldId id="1067" r:id="rId32"/>
    <p:sldId id="992" r:id="rId33"/>
    <p:sldId id="993" r:id="rId34"/>
    <p:sldId id="981" r:id="rId35"/>
    <p:sldId id="991" r:id="rId36"/>
    <p:sldId id="1032" r:id="rId37"/>
    <p:sldId id="1003" r:id="rId38"/>
    <p:sldId id="1091" r:id="rId39"/>
    <p:sldId id="1092" r:id="rId40"/>
    <p:sldId id="1005" r:id="rId41"/>
    <p:sldId id="1006" r:id="rId42"/>
    <p:sldId id="1007" r:id="rId43"/>
    <p:sldId id="970" r:id="rId44"/>
    <p:sldId id="1148" r:id="rId45"/>
    <p:sldId id="1149" r:id="rId46"/>
    <p:sldId id="1150" r:id="rId47"/>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1" d="100"/>
          <a:sy n="71" d="100"/>
        </p:scale>
        <p:origin x="-648" y="-96"/>
      </p:cViewPr>
      <p:guideLst>
        <p:guide orient="horz" pos="2184"/>
        <p:guide pos="3777"/>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0" Type="http://schemas.openxmlformats.org/officeDocument/2006/relationships/tableStyles" Target="tableStyles.xml"/><Relationship Id="rId5" Type="http://schemas.openxmlformats.org/officeDocument/2006/relationships/slide" Target="slides/slide3.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microsoft.com/office/2007/relationships/hdphoto" Target="../media/hdphoto1.wdp"/><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a:extLst>
              <a:ext uri="{BEBA8EAE-BF5A-486C-A8C5-ECC9F3942E4B}">
                <a14:imgProps xmlns:a14="http://schemas.microsoft.com/office/drawing/2010/main">
                  <a14:imgLayer r:embed="rId3">
                    <a14:imgEffect>
                      <a14:artisticTexturizer/>
                    </a14:imgEffect>
                  </a14:imgLayer>
                </a14:imgProps>
              </a:ext>
            </a:extLst>
          </a:blip>
          <a:srcRect b="7775"/>
          <a:stretch>
            <a:fillRect/>
          </a:stretch>
        </p:blipFill>
        <p:spPr>
          <a:xfrm>
            <a:off x="1" y="1"/>
            <a:ext cx="12192000" cy="6857999"/>
          </a:xfrm>
          <a:prstGeom prst="rect">
            <a:avLst/>
          </a:prstGeom>
        </p:spPr>
      </p:pic>
      <p:sp>
        <p:nvSpPr>
          <p:cNvPr id="3" name="副标题 2"/>
          <p:cNvSpPr>
            <a:spLocks noGrp="1"/>
          </p:cNvSpPr>
          <p:nvPr>
            <p:ph type="subTitle" idx="1"/>
          </p:nvPr>
        </p:nvSpPr>
        <p:spPr>
          <a:xfrm>
            <a:off x="330201" y="1646624"/>
            <a:ext cx="6934198" cy="61827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p:txBody>
          <a:bodyPr/>
          <a:lstStyle/>
          <a:p>
            <a:fld id="{C271B416-4C56-495A-B2CC-0D8E730CF2BE}"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A17B91-3BF1-49FA-8556-7772634DBF89}" type="slidenum">
              <a:rPr lang="zh-CN" altLang="en-US" smtClean="0"/>
            </a:fld>
            <a:endParaRPr lang="zh-CN" altLang="en-US"/>
          </a:p>
        </p:txBody>
      </p:sp>
      <p:sp>
        <p:nvSpPr>
          <p:cNvPr id="9" name="矩形 8"/>
          <p:cNvSpPr/>
          <p:nvPr/>
        </p:nvSpPr>
        <p:spPr>
          <a:xfrm>
            <a:off x="0" y="406400"/>
            <a:ext cx="114300" cy="92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itle 1"/>
          <p:cNvSpPr txBox="1"/>
          <p:nvPr/>
        </p:nvSpPr>
        <p:spPr>
          <a:xfrm>
            <a:off x="330201" y="406400"/>
            <a:ext cx="6934199" cy="914400"/>
          </a:xfrm>
          <a:prstGeom prst="rect">
            <a:avLst/>
          </a:prstGeom>
          <a:solidFill>
            <a:schemeClr val="accent1">
              <a:alpha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lang="en-US" sz="4000" kern="1200" dirty="0">
                <a:solidFill>
                  <a:srgbClr val="FEFDFE"/>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1218565"/>
            <a:endParaRPr lang="zh-CN" altLang="en-US" dirty="0"/>
          </a:p>
        </p:txBody>
      </p:sp>
      <p:sp>
        <p:nvSpPr>
          <p:cNvPr id="2" name="标题 1"/>
          <p:cNvSpPr>
            <a:spLocks noGrp="1"/>
          </p:cNvSpPr>
          <p:nvPr>
            <p:ph type="ctrTitle"/>
          </p:nvPr>
        </p:nvSpPr>
        <p:spPr>
          <a:xfrm>
            <a:off x="330201" y="406400"/>
            <a:ext cx="6934198" cy="914401"/>
          </a:xfrm>
        </p:spPr>
        <p:txBody>
          <a:bodyPr anchor="ctr" anchorCtr="0">
            <a:normAutofit/>
          </a:bodyPr>
          <a:lstStyle>
            <a:lvl1pPr algn="ctr">
              <a:defRPr sz="4000">
                <a:solidFill>
                  <a:schemeClr val="tx2"/>
                </a:solidFill>
              </a:defRPr>
            </a:lvl1pPr>
          </a:lstStyle>
          <a:p>
            <a:r>
              <a:rPr lang="zh-CN" altLang="en-US" dirty="0" smtClean="0"/>
              <a:t>单击此处编辑母版标题样式</a:t>
            </a:r>
            <a:endParaRPr lang="zh-CN" alt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215B85CC-7AF1-4C55-A48A-2901C6AF04A4}"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4A17B91-3BF1-49FA-8556-7772634DBF89}" type="slidenum">
              <a:rPr lang="zh-CN" altLang="en-US" smtClean="0"/>
            </a:fld>
            <a:endParaRPr lang="zh-CN" altLang="en-US"/>
          </a:p>
        </p:txBody>
      </p:sp>
      <p:sp>
        <p:nvSpPr>
          <p:cNvPr id="9" name="内容占位符 8"/>
          <p:cNvSpPr>
            <a:spLocks noGrp="1"/>
          </p:cNvSpPr>
          <p:nvPr>
            <p:ph sz="quarter" idx="13"/>
          </p:nvPr>
        </p:nvSpPr>
        <p:spPr>
          <a:xfrm>
            <a:off x="838200" y="675249"/>
            <a:ext cx="10515600" cy="5444197"/>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452721A6-2A4C-4411-A5CD-76CE3C22C30C}"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A17B91-3BF1-49FA-8556-7772634DBF89}" type="slidenum">
              <a:rPr lang="zh-CN" altLang="en-US" smtClean="0"/>
            </a:fld>
            <a:endParaRPr lang="zh-CN" alt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a:extLst>
              <a:ext uri="{BEBA8EAE-BF5A-486C-A8C5-ECC9F3942E4B}">
                <a14:imgProps xmlns:a14="http://schemas.microsoft.com/office/drawing/2010/main">
                  <a14:imgLayer r:embed="rId3">
                    <a14:imgEffect>
                      <a14:artisticTexturizer/>
                    </a14:imgEffect>
                  </a14:imgLayer>
                </a14:imgProps>
              </a:ext>
            </a:extLst>
          </a:blip>
          <a:srcRect b="7775"/>
          <a:stretch>
            <a:fillRect/>
          </a:stretch>
        </p:blipFill>
        <p:spPr>
          <a:xfrm>
            <a:off x="1" y="1"/>
            <a:ext cx="12192000" cy="6857999"/>
          </a:xfrm>
          <a:prstGeom prst="rect">
            <a:avLst/>
          </a:prstGeom>
        </p:spPr>
      </p:pic>
      <p:sp>
        <p:nvSpPr>
          <p:cNvPr id="8" name="椭圆 7"/>
          <p:cNvSpPr/>
          <p:nvPr/>
        </p:nvSpPr>
        <p:spPr>
          <a:xfrm>
            <a:off x="142774" y="260262"/>
            <a:ext cx="640063" cy="640063"/>
          </a:xfrm>
          <a:prstGeom prst="ellipse">
            <a:avLst/>
          </a:prstGeom>
          <a:solidFill>
            <a:schemeClr val="accent2"/>
          </a:solidFill>
          <a:ln>
            <a:solidFill>
              <a:srgbClr val="FEFD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第</a:t>
            </a:r>
            <a:endParaRPr lang="zh-CN" altLang="en-US" dirty="0">
              <a:solidFill>
                <a:schemeClr val="tx1"/>
              </a:solidFill>
            </a:endParaRPr>
          </a:p>
        </p:txBody>
      </p:sp>
      <p:sp>
        <p:nvSpPr>
          <p:cNvPr id="9" name="椭圆 8"/>
          <p:cNvSpPr/>
          <p:nvPr/>
        </p:nvSpPr>
        <p:spPr>
          <a:xfrm>
            <a:off x="1161056" y="260262"/>
            <a:ext cx="640063" cy="640063"/>
          </a:xfrm>
          <a:prstGeom prst="ellipse">
            <a:avLst/>
          </a:prstGeom>
          <a:solidFill>
            <a:schemeClr val="accent2"/>
          </a:solidFill>
          <a:ln>
            <a:solidFill>
              <a:srgbClr val="FEFD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一</a:t>
            </a:r>
            <a:endParaRPr lang="zh-CN" altLang="en-US" dirty="0">
              <a:solidFill>
                <a:schemeClr val="tx1"/>
              </a:solidFill>
            </a:endParaRPr>
          </a:p>
        </p:txBody>
      </p:sp>
      <p:sp>
        <p:nvSpPr>
          <p:cNvPr id="10" name="椭圆 9"/>
          <p:cNvSpPr/>
          <p:nvPr/>
        </p:nvSpPr>
        <p:spPr>
          <a:xfrm>
            <a:off x="2179337" y="260262"/>
            <a:ext cx="640063" cy="640063"/>
          </a:xfrm>
          <a:prstGeom prst="ellipse">
            <a:avLst/>
          </a:prstGeom>
          <a:solidFill>
            <a:schemeClr val="accent2"/>
          </a:solidFill>
          <a:ln>
            <a:solidFill>
              <a:srgbClr val="FEFD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章</a:t>
            </a:r>
            <a:endParaRPr lang="zh-CN" altLang="en-US" dirty="0">
              <a:solidFill>
                <a:schemeClr val="tx1"/>
              </a:solidFill>
            </a:endParaRPr>
          </a:p>
        </p:txBody>
      </p:sp>
      <p:sp>
        <p:nvSpPr>
          <p:cNvPr id="2" name="标题 1"/>
          <p:cNvSpPr>
            <a:spLocks noGrp="1"/>
          </p:cNvSpPr>
          <p:nvPr>
            <p:ph type="title"/>
          </p:nvPr>
        </p:nvSpPr>
        <p:spPr>
          <a:xfrm>
            <a:off x="1254000" y="1044000"/>
            <a:ext cx="9684000" cy="1069200"/>
          </a:xfrm>
        </p:spPr>
        <p:txBody>
          <a:bodyPr anchor="b">
            <a:normAutofit/>
          </a:bodyPr>
          <a:lstStyle>
            <a:lvl1pPr algn="ctr">
              <a:defRPr sz="4800"/>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1254000" y="2142000"/>
            <a:ext cx="9684000" cy="1500187"/>
          </a:xfrm>
        </p:spPr>
        <p:txBody>
          <a:bodyPr/>
          <a:lstStyle>
            <a:lvl1pPr marL="0" indent="0" algn="ctr">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单击此处编辑母版文本样式</a:t>
            </a:r>
            <a:endParaRPr lang="zh-CN" altLang="en-US" dirty="0" smtClean="0"/>
          </a:p>
        </p:txBody>
      </p:sp>
      <p:sp>
        <p:nvSpPr>
          <p:cNvPr id="4" name="日期占位符 3"/>
          <p:cNvSpPr>
            <a:spLocks noGrp="1"/>
          </p:cNvSpPr>
          <p:nvPr>
            <p:ph type="dt" sz="half" idx="10"/>
          </p:nvPr>
        </p:nvSpPr>
        <p:spPr/>
        <p:txBody>
          <a:bodyPr/>
          <a:lstStyle/>
          <a:p>
            <a:fld id="{66455248-3EE0-4DAF-BE30-21EDFF0BA5FD}"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A17B91-3BF1-49FA-8556-7772634DBF89}" type="slidenum">
              <a:rPr lang="zh-CN" altLang="en-US" smtClean="0"/>
            </a:fld>
            <a:endParaRPr lang="zh-CN" alt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5298AA1-1BED-4A7A-B540-8A5A8AA253C7}"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4A17B91-3BF1-49FA-8556-7772634DBF89}" type="slidenum">
              <a:rPr lang="zh-CN" altLang="en-US" smtClean="0"/>
            </a:fld>
            <a:endParaRPr lang="zh-CN" alt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27DA957-2A6B-4F09-8EBE-CADE103B0D7B}" type="datetime1">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4A17B91-3BF1-49FA-8556-7772634DBF89}" type="slidenum">
              <a:rPr lang="zh-CN" altLang="en-US" smtClean="0"/>
            </a:fld>
            <a:endParaRPr lang="zh-CN"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rotWithShape="1">
          <a:blip r:embed="rId3">
            <a:extLst>
              <a:ext uri="{BEBA8EAE-BF5A-486C-A8C5-ECC9F3942E4B}">
                <a14:imgProps xmlns:a14="http://schemas.microsoft.com/office/drawing/2010/main">
                  <a14:imgLayer r:embed="rId4">
                    <a14:imgEffect>
                      <a14:artisticTexturizer/>
                    </a14:imgEffect>
                  </a14:imgLayer>
                </a14:imgProps>
              </a:ext>
            </a:extLst>
          </a:blip>
          <a:srcRect b="7775"/>
          <a:stretch>
            <a:fillRect/>
          </a:stretch>
        </p:blipFill>
        <p:spPr>
          <a:xfrm>
            <a:off x="1" y="1"/>
            <a:ext cx="12192000" cy="6857999"/>
          </a:xfrm>
          <a:prstGeom prst="rect">
            <a:avLst/>
          </a:prstGeom>
        </p:spPr>
      </p:pic>
      <p:sp>
        <p:nvSpPr>
          <p:cNvPr id="2" name="标题 1"/>
          <p:cNvSpPr>
            <a:spLocks noGrp="1"/>
          </p:cNvSpPr>
          <p:nvPr>
            <p:ph type="title"/>
          </p:nvPr>
        </p:nvSpPr>
        <p:spPr>
          <a:xfrm>
            <a:off x="2705100" y="1289785"/>
            <a:ext cx="6781800" cy="2139215"/>
          </a:xfrm>
        </p:spPr>
        <p:txBody>
          <a:bodyPr/>
          <a:lstStyle>
            <a:lvl1pPr algn="ctr">
              <a:defRPr/>
            </a:lvl1p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p>
            <a:fld id="{F70B3989-26F5-43AE-93B4-BE2E967EDE2C}"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4A17B91-3BF1-49FA-8556-7772634DBF89}" type="slidenum">
              <a:rPr lang="zh-CN" altLang="en-US" smtClean="0"/>
            </a:fld>
            <a:endParaRPr lang="zh-CN"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445875-1517-4136-9B64-38592DE80FB1}" type="datetime1">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A17B91-3BF1-49FA-8556-7772634DBF89}" type="slidenum">
              <a:rPr lang="zh-CN" altLang="en-US" smtClean="0"/>
            </a:fld>
            <a:endParaRPr lang="zh-CN" alt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endParaRPr lang="zh-CN" altLang="en-US" dirty="0" smtClean="0"/>
          </a:p>
        </p:txBody>
      </p:sp>
      <p:sp>
        <p:nvSpPr>
          <p:cNvPr id="5" name="日期占位符 4"/>
          <p:cNvSpPr>
            <a:spLocks noGrp="1"/>
          </p:cNvSpPr>
          <p:nvPr>
            <p:ph type="dt" sz="half" idx="10"/>
          </p:nvPr>
        </p:nvSpPr>
        <p:spPr/>
        <p:txBody>
          <a:bodyPr/>
          <a:lstStyle/>
          <a:p>
            <a:fld id="{5C7C9325-94EC-48E0-B3C0-B216A0B52276}"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4A17B91-3BF1-49FA-8556-7772634DBF89}" type="slidenum">
              <a:rPr lang="zh-CN" altLang="en-US" smtClean="0"/>
            </a:fld>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580098" y="365125"/>
            <a:ext cx="1773702" cy="5811838"/>
          </a:xfrm>
        </p:spPr>
        <p:txBody>
          <a:bodyPr vert="eaVert">
            <a:normAutofit/>
          </a:bodyPr>
          <a:lstStyle>
            <a:lvl1pPr>
              <a:defRPr sz="3600"/>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8559018" cy="5811838"/>
          </a:xfrm>
        </p:spPr>
        <p:txBody>
          <a:bodyPr vert="eaVert"/>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8B4311E6-15D1-4D56-9701-6ABC4E652BA6}"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A17B91-3BF1-49FA-8556-7772634DBF89}" type="slidenum">
              <a:rPr lang="zh-CN" altLang="en-US" smtClean="0"/>
            </a:fld>
            <a:endParaRPr lang="zh-CN" alt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tags" Target="../tags/tag3.xml"/><Relationship Id="rId13" Type="http://schemas.openxmlformats.org/officeDocument/2006/relationships/tags" Target="../tags/tag2.xml"/><Relationship Id="rId12" Type="http://schemas.microsoft.com/office/2007/relationships/hdphoto" Target="../media/hdphoto1.wdp"/><Relationship Id="rId11" Type="http://schemas.openxmlformats.org/officeDocument/2006/relationships/image" Target="../media/image1.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1">
            <a:extLst>
              <a:ext uri="{BEBA8EAE-BF5A-486C-A8C5-ECC9F3942E4B}">
                <a14:imgProps xmlns:a14="http://schemas.microsoft.com/office/drawing/2010/main">
                  <a14:imgLayer r:embed="rId12">
                    <a14:imgEffect>
                      <a14:artisticTexturizer/>
                    </a14:imgEffect>
                  </a14:imgLayer>
                </a14:imgProps>
              </a:ext>
            </a:extLst>
          </a:blip>
          <a:srcRect t="47480" b="30489"/>
          <a:stretch>
            <a:fillRect/>
          </a:stretch>
        </p:blipFill>
        <p:spPr>
          <a:xfrm>
            <a:off x="1" y="0"/>
            <a:ext cx="12192000" cy="1638300"/>
          </a:xfrm>
          <a:prstGeom prst="rect">
            <a:avLst/>
          </a:prstGeom>
        </p:spPr>
      </p:pic>
      <p:sp>
        <p:nvSpPr>
          <p:cNvPr id="7" name="矩形 6"/>
          <p:cNvSpPr/>
          <p:nvPr/>
        </p:nvSpPr>
        <p:spPr>
          <a:xfrm>
            <a:off x="0" y="0"/>
            <a:ext cx="12192000" cy="1638300"/>
          </a:xfrm>
          <a:prstGeom prst="rect">
            <a:avLst/>
          </a:prstGeom>
          <a:solidFill>
            <a:srgbClr val="FEFDFE">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p:cNvSpPr>
            <a:spLocks noGrp="1"/>
          </p:cNvSpPr>
          <p:nvPr>
            <p:ph type="title"/>
            <p:custDataLst>
              <p:tags r:id="rId13"/>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custDataLst>
              <p:tags r:id="rId14"/>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1"/>
                </a:solidFill>
              </a:defRPr>
            </a:lvl1pPr>
          </a:lstStyle>
          <a:p>
            <a:fld id="{E353FF31-A208-4F3B-A6E9-CCECB3C193E3}" type="datetime1">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1"/>
                </a:solidFill>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accent1"/>
                </a:solidFill>
              </a:defRPr>
            </a:lvl1pPr>
          </a:lstStyle>
          <a:p>
            <a:fld id="{E4A17B91-3BF1-49FA-8556-7772634DBF89}"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xml"/><Relationship Id="rId1" Type="http://schemas.openxmlformats.org/officeDocument/2006/relationships/tags" Target="../tags/tag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8.xml"/><Relationship Id="rId1"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9.xml"/><Relationship Id="rId1" Type="http://schemas.openxmlformats.org/officeDocument/2006/relationships/image" Target="../media/image9.png"/></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20.xml"/><Relationship Id="rId2" Type="http://schemas.openxmlformats.org/officeDocument/2006/relationships/image" Target="../media/image9.png"/><Relationship Id="rId1"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xml"/><Relationship Id="rId1" Type="http://schemas.openxmlformats.org/officeDocument/2006/relationships/tags" Target="../tags/tag1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6858000"/>
          </a:xfrm>
          <a:prstGeom prst="rect">
            <a:avLst/>
          </a:prstGeom>
          <a:solidFill>
            <a:schemeClr val="tx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TextBox 3"/>
          <p:cNvSpPr txBox="1"/>
          <p:nvPr/>
        </p:nvSpPr>
        <p:spPr>
          <a:xfrm>
            <a:off x="1524000" y="327930"/>
            <a:ext cx="9144000" cy="175432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5400" dirty="0" smtClean="0">
                <a:solidFill>
                  <a:schemeClr val="bg1"/>
                </a:solidFill>
                <a:latin typeface="华文行楷" panose="02010800040101010101" pitchFamily="2" charset="-122"/>
                <a:ea typeface="华文行楷" panose="02010800040101010101" pitchFamily="2" charset="-122"/>
              </a:rPr>
              <a:t>第三单元</a:t>
            </a:r>
            <a:endParaRPr lang="en-US" altLang="zh-CN" sz="5400" dirty="0" smtClean="0">
              <a:solidFill>
                <a:schemeClr val="bg1"/>
              </a:solidFill>
              <a:latin typeface="华文行楷" panose="02010800040101010101" pitchFamily="2" charset="-122"/>
              <a:ea typeface="华文行楷" panose="02010800040101010101" pitchFamily="2" charset="-122"/>
            </a:endParaRPr>
          </a:p>
          <a:p>
            <a:pPr algn="ctr"/>
            <a:r>
              <a:rPr lang="zh-CN" altLang="en-US" sz="5400" dirty="0" smtClean="0">
                <a:solidFill>
                  <a:schemeClr val="bg2">
                    <a:lumMod val="50000"/>
                  </a:schemeClr>
                </a:solidFill>
                <a:uFill>
                  <a:solidFill>
                    <a:srgbClr val="FF0000"/>
                  </a:solidFill>
                </a:uFill>
                <a:latin typeface="华文行楷" panose="02010800040101010101" pitchFamily="2" charset="-122"/>
                <a:ea typeface="华文行楷" panose="02010800040101010101" pitchFamily="2" charset="-122"/>
              </a:rPr>
              <a:t>近代西方资本主义</a:t>
            </a:r>
            <a:r>
              <a:rPr lang="zh-CN" altLang="en-US" sz="5400" i="1" dirty="0" smtClean="0">
                <a:solidFill>
                  <a:schemeClr val="bg2">
                    <a:lumMod val="50000"/>
                  </a:schemeClr>
                </a:solidFill>
                <a:uFill>
                  <a:solidFill>
                    <a:srgbClr val="FF0000"/>
                  </a:solidFill>
                </a:uFill>
                <a:latin typeface="华文行楷" panose="02010800040101010101" pitchFamily="2" charset="-122"/>
                <a:ea typeface="华文行楷" panose="02010800040101010101" pitchFamily="2" charset="-122"/>
              </a:rPr>
              <a:t>政体</a:t>
            </a:r>
            <a:r>
              <a:rPr lang="zh-CN" altLang="en-US" sz="5400" dirty="0" smtClean="0">
                <a:solidFill>
                  <a:schemeClr val="bg1"/>
                </a:solidFill>
                <a:latin typeface="华文行楷" panose="02010800040101010101" pitchFamily="2" charset="-122"/>
                <a:ea typeface="华文行楷" panose="02010800040101010101" pitchFamily="2" charset="-122"/>
              </a:rPr>
              <a:t>的建立</a:t>
            </a:r>
            <a:endParaRPr lang="zh-CN" altLang="en-US" sz="5400" dirty="0">
              <a:solidFill>
                <a:schemeClr val="bg1"/>
              </a:solidFill>
              <a:latin typeface="华文行楷" panose="02010800040101010101" pitchFamily="2" charset="-122"/>
              <a:ea typeface="华文行楷" panose="02010800040101010101" pitchFamily="2" charset="-122"/>
            </a:endParaRPr>
          </a:p>
        </p:txBody>
      </p:sp>
      <p:sp>
        <p:nvSpPr>
          <p:cNvPr id="20" name="灯片编号占位符 19"/>
          <p:cNvSpPr>
            <a:spLocks noGrp="1"/>
          </p:cNvSpPr>
          <p:nvPr>
            <p:ph type="sldNum" sz="quarter" idx="12"/>
          </p:nvPr>
        </p:nvSpPr>
        <p:spPr/>
        <p:txBody>
          <a:bodyPr/>
          <a:lstStyle/>
          <a:p>
            <a:fld id="{E4A17B91-3BF1-49FA-8556-7772634DBF89}" type="slidenum">
              <a:rPr lang="zh-CN" altLang="en-US" smtClean="0"/>
            </a:fld>
            <a:endParaRPr lang="zh-CN" altLang="en-US"/>
          </a:p>
        </p:txBody>
      </p:sp>
      <p:cxnSp>
        <p:nvCxnSpPr>
          <p:cNvPr id="4" name="直接连接符 3"/>
          <p:cNvCxnSpPr/>
          <p:nvPr/>
        </p:nvCxnSpPr>
        <p:spPr>
          <a:xfrm>
            <a:off x="7218218" y="1985274"/>
            <a:ext cx="134389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387018" y="2882113"/>
            <a:ext cx="9417963" cy="646331"/>
          </a:xfrm>
          <a:prstGeom prst="rect">
            <a:avLst/>
          </a:prstGeom>
        </p:spPr>
        <p:txBody>
          <a:bodyPr wrap="none">
            <a:spAutoFit/>
          </a:bodyPr>
          <a:lstStyle/>
          <a:p>
            <a:r>
              <a:rPr lang="zh-CN" altLang="en-US" sz="3600" b="1" dirty="0" smtClean="0">
                <a:solidFill>
                  <a:schemeClr val="bg1">
                    <a:lumMod val="50000"/>
                  </a:schemeClr>
                </a:solidFill>
              </a:rPr>
              <a:t>政体：统治阶级</a:t>
            </a:r>
            <a:r>
              <a:rPr lang="zh-CN" altLang="en-US" sz="3600" b="1" dirty="0">
                <a:solidFill>
                  <a:schemeClr val="bg1">
                    <a:lumMod val="50000"/>
                  </a:schemeClr>
                </a:solidFill>
              </a:rPr>
              <a:t>采取什么形式组织自己的政权</a:t>
            </a:r>
            <a:endParaRPr lang="zh-CN" altLang="en-US" sz="3600" b="1" dirty="0">
              <a:solidFill>
                <a:schemeClr val="bg1">
                  <a:lumMod val="50000"/>
                </a:schemeClr>
              </a:solidFill>
            </a:endParaRPr>
          </a:p>
        </p:txBody>
      </p:sp>
      <p:sp>
        <p:nvSpPr>
          <p:cNvPr id="9" name="矩形 8"/>
          <p:cNvSpPr/>
          <p:nvPr/>
        </p:nvSpPr>
        <p:spPr>
          <a:xfrm>
            <a:off x="1387017" y="3970431"/>
            <a:ext cx="1638571" cy="646331"/>
          </a:xfrm>
          <a:prstGeom prst="rect">
            <a:avLst/>
          </a:prstGeom>
        </p:spPr>
        <p:txBody>
          <a:bodyPr wrap="square">
            <a:spAutoFit/>
          </a:bodyPr>
          <a:lstStyle/>
          <a:p>
            <a:r>
              <a:rPr lang="zh-CN" altLang="en-US" sz="3600" b="1" dirty="0" smtClean="0">
                <a:solidFill>
                  <a:schemeClr val="bg1">
                    <a:lumMod val="50000"/>
                  </a:schemeClr>
                </a:solidFill>
              </a:rPr>
              <a:t>国体：</a:t>
            </a:r>
            <a:endParaRPr lang="zh-CN" altLang="en-US" sz="3600" b="1" dirty="0">
              <a:solidFill>
                <a:schemeClr val="bg1">
                  <a:lumMod val="50000"/>
                </a:schemeClr>
              </a:solidFill>
            </a:endParaRPr>
          </a:p>
        </p:txBody>
      </p:sp>
      <p:sp>
        <p:nvSpPr>
          <p:cNvPr id="2" name="矩形 1"/>
          <p:cNvSpPr/>
          <p:nvPr/>
        </p:nvSpPr>
        <p:spPr>
          <a:xfrm>
            <a:off x="2819399" y="3970387"/>
            <a:ext cx="8691283" cy="1754326"/>
          </a:xfrm>
          <a:prstGeom prst="rect">
            <a:avLst/>
          </a:prstGeom>
        </p:spPr>
        <p:txBody>
          <a:bodyPr wrap="square">
            <a:spAutoFit/>
          </a:bodyPr>
          <a:lstStyle/>
          <a:p>
            <a:r>
              <a:rPr lang="zh-CN" altLang="en-US" sz="3600" b="1" dirty="0">
                <a:solidFill>
                  <a:schemeClr val="bg1">
                    <a:lumMod val="50000"/>
                  </a:schemeClr>
                </a:solidFill>
              </a:rPr>
              <a:t>国家的性质，亦称国家的阶级本质</a:t>
            </a:r>
            <a:r>
              <a:rPr lang="zh-CN" altLang="en-US" sz="3600" b="1" dirty="0" smtClean="0">
                <a:solidFill>
                  <a:schemeClr val="bg1">
                    <a:lumMod val="50000"/>
                  </a:schemeClr>
                </a:solidFill>
              </a:rPr>
              <a:t>。</a:t>
            </a:r>
            <a:endParaRPr lang="en-US" altLang="zh-CN" sz="3600" b="1" dirty="0" smtClean="0">
              <a:solidFill>
                <a:schemeClr val="bg1">
                  <a:lumMod val="50000"/>
                </a:schemeClr>
              </a:solidFill>
            </a:endParaRPr>
          </a:p>
          <a:p>
            <a:r>
              <a:rPr lang="zh-CN" altLang="en-US" sz="3600" b="1" dirty="0" smtClean="0">
                <a:solidFill>
                  <a:schemeClr val="accent6">
                    <a:lumMod val="60000"/>
                    <a:lumOff val="40000"/>
                  </a:schemeClr>
                </a:solidFill>
              </a:rPr>
              <a:t>社会</a:t>
            </a:r>
            <a:r>
              <a:rPr lang="zh-CN" altLang="en-US" sz="3600" b="1" dirty="0">
                <a:solidFill>
                  <a:schemeClr val="accent6">
                    <a:lumMod val="60000"/>
                    <a:lumOff val="40000"/>
                  </a:schemeClr>
                </a:solidFill>
              </a:rPr>
              <a:t>各阶级在国家中所处的地位</a:t>
            </a:r>
            <a:r>
              <a:rPr lang="zh-CN" altLang="en-US" sz="3600" b="1" dirty="0" smtClean="0">
                <a:solidFill>
                  <a:schemeClr val="bg1">
                    <a:lumMod val="50000"/>
                  </a:schemeClr>
                </a:solidFill>
              </a:rPr>
              <a:t>。</a:t>
            </a:r>
            <a:endParaRPr lang="en-US" altLang="zh-CN" sz="3600" b="1" dirty="0" smtClean="0">
              <a:solidFill>
                <a:schemeClr val="bg1">
                  <a:lumMod val="50000"/>
                </a:schemeClr>
              </a:solidFill>
            </a:endParaRPr>
          </a:p>
          <a:p>
            <a:r>
              <a:rPr lang="zh-CN" altLang="en-US" sz="3600" b="1" dirty="0" smtClean="0">
                <a:solidFill>
                  <a:schemeClr val="bg1">
                    <a:lumMod val="50000"/>
                  </a:schemeClr>
                </a:solidFill>
              </a:rPr>
              <a:t>统治阶级</a:t>
            </a:r>
            <a:r>
              <a:rPr lang="zh-CN" altLang="en-US" sz="3600" b="1" dirty="0">
                <a:solidFill>
                  <a:schemeClr val="bg1">
                    <a:lumMod val="50000"/>
                  </a:schemeClr>
                </a:solidFill>
              </a:rPr>
              <a:t>的性质决定着国家的性质。</a:t>
            </a:r>
            <a:endParaRPr lang="zh-CN" altLang="en-US" sz="3600" b="1" dirty="0">
              <a:solidFill>
                <a:schemeClr val="bg1">
                  <a:lumMod val="50000"/>
                </a:schemeClr>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E4A17B91-3BF1-49FA-8556-7772634DBF89}" type="slidenum">
              <a:rPr lang="zh-CN" altLang="en-US" smtClean="0"/>
            </a:fld>
            <a:endParaRPr lang="zh-CN" altLang="en-US"/>
          </a:p>
        </p:txBody>
      </p:sp>
      <p:sp>
        <p:nvSpPr>
          <p:cNvPr id="3" name="TextBox 2"/>
          <p:cNvSpPr txBox="1"/>
          <p:nvPr/>
        </p:nvSpPr>
        <p:spPr>
          <a:xfrm>
            <a:off x="247650" y="4314825"/>
            <a:ext cx="4744720" cy="25533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b="1" dirty="0" smtClean="0">
                <a:solidFill>
                  <a:srgbClr val="FF0000"/>
                </a:solidFill>
                <a:latin typeface="幼圆" panose="02010509060101010101" pitchFamily="49" charset="-122"/>
                <a:ea typeface="幼圆" panose="02010509060101010101" pitchFamily="49" charset="-122"/>
              </a:rPr>
              <a:t>1688</a:t>
            </a:r>
            <a:r>
              <a:rPr lang="zh-CN" altLang="en-US" sz="3200" b="1" dirty="0" smtClean="0">
                <a:solidFill>
                  <a:srgbClr val="FF0000"/>
                </a:solidFill>
                <a:latin typeface="幼圆" panose="02010509060101010101" pitchFamily="49" charset="-122"/>
                <a:ea typeface="幼圆" panose="02010509060101010101" pitchFamily="49" charset="-122"/>
              </a:rPr>
              <a:t>年，</a:t>
            </a:r>
            <a:r>
              <a:rPr lang="zh-CN" altLang="en-US" sz="3200" b="1" dirty="0" smtClean="0">
                <a:solidFill>
                  <a:schemeClr val="bg1"/>
                </a:solidFill>
                <a:latin typeface="幼圆" panose="02010509060101010101" pitchFamily="49" charset="-122"/>
                <a:ea typeface="幼圆" panose="02010509060101010101" pitchFamily="49" charset="-122"/>
              </a:rPr>
              <a:t>议会邀请威廉和玛丽继承王位，赶走詹姆士二世，</a:t>
            </a:r>
            <a:r>
              <a:rPr lang="zh-CN" altLang="en-US" sz="3200" b="1" dirty="0" smtClean="0">
                <a:solidFill>
                  <a:srgbClr val="FF0000"/>
                </a:solidFill>
                <a:latin typeface="幼圆" panose="02010509060101010101" pitchFamily="49" charset="-122"/>
                <a:ea typeface="幼圆" panose="02010509060101010101" pitchFamily="49" charset="-122"/>
              </a:rPr>
              <a:t>史称光荣革命。和平、不流血、妥协的方式</a:t>
            </a:r>
            <a:r>
              <a:rPr lang="zh-CN" altLang="en-US" sz="3200" b="1" dirty="0" smtClean="0">
                <a:solidFill>
                  <a:schemeClr val="bg1"/>
                </a:solidFill>
                <a:latin typeface="幼圆" panose="02010509060101010101" pitchFamily="49" charset="-122"/>
                <a:ea typeface="幼圆" panose="02010509060101010101" pitchFamily="49" charset="-122"/>
              </a:rPr>
              <a:t>实现社会变革。</a:t>
            </a:r>
            <a:endParaRPr lang="zh-CN" altLang="en-US" sz="3200" b="1" dirty="0">
              <a:solidFill>
                <a:schemeClr val="bg1"/>
              </a:solidFill>
              <a:latin typeface="幼圆" panose="02010509060101010101" pitchFamily="49" charset="-122"/>
              <a:ea typeface="幼圆" panose="02010509060101010101" pitchFamily="49" charset="-122"/>
            </a:endParaRPr>
          </a:p>
        </p:txBody>
      </p:sp>
      <p:sp>
        <p:nvSpPr>
          <p:cNvPr id="4" name="矩形 3"/>
          <p:cNvSpPr/>
          <p:nvPr/>
        </p:nvSpPr>
        <p:spPr>
          <a:xfrm>
            <a:off x="9237700" y="260344"/>
            <a:ext cx="2733441" cy="793487"/>
          </a:xfrm>
          <a:prstGeom prst="rect">
            <a:avLst/>
          </a:prstGeom>
          <a:solidFill>
            <a:schemeClr val="tx1">
              <a:alpha val="75000"/>
            </a:schemeClr>
          </a:solidFill>
        </p:spPr>
        <p:txBody>
          <a:bodyPr wrap="none">
            <a:spAutoFit/>
          </a:bodyPr>
          <a:lstStyle/>
          <a:p>
            <a:pPr lvl="0">
              <a:lnSpc>
                <a:spcPct val="150000"/>
              </a:lnSpc>
            </a:pPr>
            <a:r>
              <a:rPr lang="zh-CN" altLang="en-US" sz="3600" b="1" dirty="0">
                <a:solidFill>
                  <a:srgbClr val="3F3F3F"/>
                </a:solidFill>
                <a:latin typeface="+mn-ea"/>
              </a:rPr>
              <a:t>（</a:t>
            </a:r>
            <a:r>
              <a:rPr lang="en-US" altLang="zh-CN" sz="3600" b="1" dirty="0">
                <a:solidFill>
                  <a:srgbClr val="3F3F3F"/>
                </a:solidFill>
                <a:latin typeface="+mn-ea"/>
              </a:rPr>
              <a:t>2</a:t>
            </a:r>
            <a:r>
              <a:rPr lang="zh-CN" altLang="en-US" sz="3600" b="1" dirty="0">
                <a:solidFill>
                  <a:srgbClr val="3F3F3F"/>
                </a:solidFill>
                <a:latin typeface="+mn-ea"/>
              </a:rPr>
              <a:t>）过程：</a:t>
            </a:r>
            <a:endParaRPr lang="en-US" altLang="zh-CN" sz="3600" b="1" dirty="0">
              <a:solidFill>
                <a:srgbClr val="3F3F3F"/>
              </a:solidFill>
              <a:latin typeface="+mn-ea"/>
            </a:endParaRPr>
          </a:p>
        </p:txBody>
      </p:sp>
      <p:sp>
        <p:nvSpPr>
          <p:cNvPr id="5" name="TextBox 2"/>
          <p:cNvSpPr txBox="1"/>
          <p:nvPr/>
        </p:nvSpPr>
        <p:spPr>
          <a:xfrm>
            <a:off x="334029" y="303145"/>
            <a:ext cx="4896876" cy="707886"/>
          </a:xfrm>
          <a:prstGeom prst="rect">
            <a:avLst/>
          </a:prstGeom>
          <a:solidFill>
            <a:schemeClr val="tx1">
              <a:alpha val="75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000" b="1" dirty="0" smtClean="0">
                <a:solidFill>
                  <a:schemeClr val="bg1">
                    <a:lumMod val="50000"/>
                  </a:schemeClr>
                </a:solidFill>
                <a:latin typeface="+mn-ea"/>
              </a:rPr>
              <a:t>2.</a:t>
            </a:r>
            <a:r>
              <a:rPr lang="zh-CN" altLang="en-US" sz="4000" b="1" dirty="0" smtClean="0">
                <a:solidFill>
                  <a:schemeClr val="bg1">
                    <a:lumMod val="50000"/>
                  </a:schemeClr>
                </a:solidFill>
                <a:latin typeface="+mn-ea"/>
              </a:rPr>
              <a:t>英国资产阶级革命</a:t>
            </a:r>
            <a:endParaRPr lang="zh-CN" altLang="en-US" sz="4000" b="1" dirty="0">
              <a:solidFill>
                <a:schemeClr val="bg1">
                  <a:lumMod val="50000"/>
                </a:schemeClr>
              </a:solidFill>
              <a:latin typeface="+mn-ea"/>
            </a:endParaRPr>
          </a:p>
        </p:txBody>
      </p:sp>
      <p:sp>
        <p:nvSpPr>
          <p:cNvPr id="6" name="矩形 5"/>
          <p:cNvSpPr/>
          <p:nvPr/>
        </p:nvSpPr>
        <p:spPr>
          <a:xfrm>
            <a:off x="1027764" y="2145562"/>
            <a:ext cx="2104371" cy="1077218"/>
          </a:xfrm>
          <a:prstGeom prst="rect">
            <a:avLst/>
          </a:prstGeom>
        </p:spPr>
        <p:txBody>
          <a:bodyPr wrap="square">
            <a:spAutoFit/>
          </a:bodyPr>
          <a:lstStyle/>
          <a:p>
            <a:pPr lvl="0"/>
            <a:r>
              <a:rPr lang="en-US" altLang="zh-CN" sz="3200" b="1" dirty="0" smtClean="0">
                <a:solidFill>
                  <a:srgbClr val="3F3F3F"/>
                </a:solidFill>
                <a:latin typeface="幼圆" panose="02010509060101010101" pitchFamily="49" charset="-122"/>
                <a:ea typeface="幼圆" panose="02010509060101010101" pitchFamily="49" charset="-122"/>
              </a:rPr>
              <a:t>1640</a:t>
            </a:r>
            <a:r>
              <a:rPr lang="zh-CN" altLang="en-US" sz="3200" b="1" dirty="0">
                <a:solidFill>
                  <a:srgbClr val="3F3F3F"/>
                </a:solidFill>
                <a:latin typeface="幼圆" panose="02010509060101010101" pitchFamily="49" charset="-122"/>
                <a:ea typeface="幼圆" panose="02010509060101010101" pitchFamily="49" charset="-122"/>
              </a:rPr>
              <a:t>年，革命开始。</a:t>
            </a:r>
            <a:endParaRPr lang="en-US" altLang="zh-CN" sz="3200" b="1" dirty="0">
              <a:solidFill>
                <a:srgbClr val="3F3F3F"/>
              </a:solidFill>
              <a:latin typeface="幼圆" panose="02010509060101010101" pitchFamily="49" charset="-122"/>
              <a:ea typeface="幼圆" panose="02010509060101010101" pitchFamily="49" charset="-122"/>
            </a:endParaRPr>
          </a:p>
        </p:txBody>
      </p:sp>
      <p:sp>
        <p:nvSpPr>
          <p:cNvPr id="7" name="矩形 6"/>
          <p:cNvSpPr/>
          <p:nvPr/>
        </p:nvSpPr>
        <p:spPr>
          <a:xfrm>
            <a:off x="6522718" y="1899341"/>
            <a:ext cx="4618170" cy="1569660"/>
          </a:xfrm>
          <a:prstGeom prst="rect">
            <a:avLst/>
          </a:prstGeom>
        </p:spPr>
        <p:txBody>
          <a:bodyPr wrap="square">
            <a:spAutoFit/>
          </a:bodyPr>
          <a:lstStyle/>
          <a:p>
            <a:pPr lvl="0"/>
            <a:r>
              <a:rPr lang="en-US" altLang="zh-CN" sz="3200" b="1" dirty="0" smtClean="0">
                <a:solidFill>
                  <a:srgbClr val="FF0000"/>
                </a:solidFill>
                <a:latin typeface="幼圆" panose="02010509060101010101" pitchFamily="49" charset="-122"/>
                <a:ea typeface="幼圆" panose="02010509060101010101" pitchFamily="49" charset="-122"/>
              </a:rPr>
              <a:t>1649</a:t>
            </a:r>
            <a:r>
              <a:rPr lang="zh-CN" altLang="en-US" sz="3200" b="1" dirty="0">
                <a:solidFill>
                  <a:srgbClr val="FF0000"/>
                </a:solidFill>
                <a:latin typeface="幼圆" panose="02010509060101010101" pitchFamily="49" charset="-122"/>
                <a:ea typeface="幼圆" panose="02010509060101010101" pitchFamily="49" charset="-122"/>
              </a:rPr>
              <a:t>年</a:t>
            </a:r>
            <a:r>
              <a:rPr lang="zh-CN" altLang="en-US" sz="3200" b="1" dirty="0">
                <a:solidFill>
                  <a:srgbClr val="3F3F3F"/>
                </a:solidFill>
                <a:latin typeface="幼圆" panose="02010509060101010101" pitchFamily="49" charset="-122"/>
                <a:ea typeface="幼圆" panose="02010509060101010101" pitchFamily="49" charset="-122"/>
              </a:rPr>
              <a:t>，处死查理一世，</a:t>
            </a:r>
            <a:r>
              <a:rPr lang="zh-CN" altLang="en-US" sz="3200" b="1" dirty="0">
                <a:solidFill>
                  <a:srgbClr val="FF0000"/>
                </a:solidFill>
                <a:latin typeface="幼圆" panose="02010509060101010101" pitchFamily="49" charset="-122"/>
                <a:ea typeface="幼圆" panose="02010509060101010101" pitchFamily="49" charset="-122"/>
              </a:rPr>
              <a:t>资产阶级共和国成立</a:t>
            </a:r>
            <a:r>
              <a:rPr lang="zh-CN" altLang="en-US" sz="3200" b="1" dirty="0">
                <a:solidFill>
                  <a:srgbClr val="3F3F3F"/>
                </a:solidFill>
                <a:latin typeface="幼圆" panose="02010509060101010101" pitchFamily="49" charset="-122"/>
                <a:ea typeface="幼圆" panose="02010509060101010101" pitchFamily="49" charset="-122"/>
              </a:rPr>
              <a:t>。（克伦威尔独裁）</a:t>
            </a:r>
            <a:endParaRPr lang="en-US" altLang="zh-CN" sz="3200" b="1" dirty="0">
              <a:solidFill>
                <a:srgbClr val="3F3F3F"/>
              </a:solidFill>
              <a:latin typeface="幼圆" panose="02010509060101010101" pitchFamily="49" charset="-122"/>
              <a:ea typeface="幼圆" panose="02010509060101010101" pitchFamily="49" charset="-122"/>
            </a:endParaRPr>
          </a:p>
        </p:txBody>
      </p:sp>
      <p:sp>
        <p:nvSpPr>
          <p:cNvPr id="8" name="矩形 7"/>
          <p:cNvSpPr/>
          <p:nvPr/>
        </p:nvSpPr>
        <p:spPr>
          <a:xfrm>
            <a:off x="6344441" y="4327406"/>
            <a:ext cx="5626700" cy="2062103"/>
          </a:xfrm>
          <a:prstGeom prst="rect">
            <a:avLst/>
          </a:prstGeom>
        </p:spPr>
        <p:txBody>
          <a:bodyPr wrap="square">
            <a:spAutoFit/>
          </a:bodyPr>
          <a:lstStyle/>
          <a:p>
            <a:pPr lvl="0"/>
            <a:r>
              <a:rPr lang="en-US" altLang="zh-CN" sz="3200" b="1" dirty="0" smtClean="0">
                <a:solidFill>
                  <a:srgbClr val="FF0000"/>
                </a:solidFill>
                <a:latin typeface="幼圆" panose="02010509060101010101" pitchFamily="49" charset="-122"/>
                <a:ea typeface="幼圆" panose="02010509060101010101" pitchFamily="49" charset="-122"/>
              </a:rPr>
              <a:t>1660</a:t>
            </a:r>
            <a:r>
              <a:rPr lang="zh-CN" altLang="en-US" sz="3200" b="1" dirty="0">
                <a:solidFill>
                  <a:srgbClr val="FF0000"/>
                </a:solidFill>
                <a:latin typeface="幼圆" panose="02010509060101010101" pitchFamily="49" charset="-122"/>
                <a:ea typeface="幼圆" panose="02010509060101010101" pitchFamily="49" charset="-122"/>
              </a:rPr>
              <a:t>年，斯图亚特王朝复辟</a:t>
            </a:r>
            <a:r>
              <a:rPr lang="zh-CN" altLang="en-US" sz="3200" b="1" dirty="0">
                <a:solidFill>
                  <a:srgbClr val="3F3F3F"/>
                </a:solidFill>
                <a:latin typeface="幼圆" panose="02010509060101010101" pitchFamily="49" charset="-122"/>
                <a:ea typeface="幼圆" panose="02010509060101010101" pitchFamily="49" charset="-122"/>
              </a:rPr>
              <a:t>（查理二世），推行反动政策，实行血腥报复，严重损害了资产阶级和新贵族的利益。</a:t>
            </a:r>
            <a:endParaRPr lang="en-US" altLang="zh-CN" sz="3200" b="1" dirty="0">
              <a:solidFill>
                <a:srgbClr val="3F3F3F"/>
              </a:solidFill>
              <a:latin typeface="幼圆" panose="02010509060101010101" pitchFamily="49" charset="-122"/>
              <a:ea typeface="幼圆" panose="02010509060101010101" pitchFamily="49" charset="-122"/>
            </a:endParaRPr>
          </a:p>
        </p:txBody>
      </p:sp>
      <p:sp>
        <p:nvSpPr>
          <p:cNvPr id="9" name="右箭头 8"/>
          <p:cNvSpPr/>
          <p:nvPr/>
        </p:nvSpPr>
        <p:spPr>
          <a:xfrm>
            <a:off x="4464424" y="2353235"/>
            <a:ext cx="900952" cy="5647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下箭头 9"/>
          <p:cNvSpPr/>
          <p:nvPr/>
        </p:nvSpPr>
        <p:spPr>
          <a:xfrm>
            <a:off x="8377518" y="3671047"/>
            <a:ext cx="658906" cy="6441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右箭头 10"/>
          <p:cNvSpPr/>
          <p:nvPr/>
        </p:nvSpPr>
        <p:spPr>
          <a:xfrm rot="10800000">
            <a:off x="5230906" y="4948518"/>
            <a:ext cx="995082" cy="6185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334029" y="1288473"/>
            <a:ext cx="5581862" cy="6108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solidFill>
                  <a:schemeClr val="tx1"/>
                </a:solidFill>
              </a:rPr>
              <a:t>阅读教材并概述过程，</a:t>
            </a:r>
            <a:r>
              <a:rPr lang="en-US" altLang="zh-CN" sz="3200" dirty="0" smtClean="0">
                <a:solidFill>
                  <a:schemeClr val="tx1"/>
                </a:solidFill>
              </a:rPr>
              <a:t>1</a:t>
            </a:r>
            <a:r>
              <a:rPr lang="zh-CN" altLang="en-US" sz="3200" dirty="0" smtClean="0">
                <a:solidFill>
                  <a:schemeClr val="tx1"/>
                </a:solidFill>
              </a:rPr>
              <a:t>分钟</a:t>
            </a:r>
            <a:endParaRPr lang="zh-CN" altLang="en-US" sz="3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p:bldP spid="7" grpId="0"/>
      <p:bldP spid="8" grpId="0"/>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E4A17B91-3BF1-49FA-8556-7772634DBF89}" type="slidenum">
              <a:rPr lang="zh-CN" altLang="en-US" smtClean="0"/>
            </a:fld>
            <a:endParaRPr lang="zh-CN" altLang="en-US"/>
          </a:p>
        </p:txBody>
      </p:sp>
      <p:pic>
        <p:nvPicPr>
          <p:cNvPr id="3" name="图片 2" descr="0"/>
          <p:cNvPicPr>
            <a:picLocks noChangeAspect="1"/>
          </p:cNvPicPr>
          <p:nvPr/>
        </p:nvPicPr>
        <p:blipFill>
          <a:blip r:embed="rId1"/>
          <a:stretch>
            <a:fillRect/>
          </a:stretch>
        </p:blipFill>
        <p:spPr>
          <a:xfrm>
            <a:off x="8426450" y="889000"/>
            <a:ext cx="2705100" cy="4092575"/>
          </a:xfrm>
          <a:prstGeom prst="rect">
            <a:avLst/>
          </a:prstGeom>
          <a:noFill/>
          <a:ln w="9525">
            <a:noFill/>
          </a:ln>
        </p:spPr>
      </p:pic>
      <p:sp>
        <p:nvSpPr>
          <p:cNvPr id="4" name="文本框 44043"/>
          <p:cNvSpPr txBox="1"/>
          <p:nvPr/>
        </p:nvSpPr>
        <p:spPr>
          <a:xfrm>
            <a:off x="7477125" y="1965325"/>
            <a:ext cx="596638" cy="2554545"/>
          </a:xfrm>
          <a:prstGeom prst="rect">
            <a:avLst/>
          </a:prstGeom>
          <a:noFill/>
          <a:ln w="9525">
            <a:noFill/>
          </a:ln>
        </p:spPr>
        <p:txBody>
          <a:bodyPr wrap="non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b="1" dirty="0">
                <a:solidFill>
                  <a:schemeClr val="bg1"/>
                </a:solidFill>
                <a:latin typeface="Arial" panose="020B0604020202020204" pitchFamily="34" charset="0"/>
                <a:ea typeface="宋体" panose="02010600030101010101" pitchFamily="2" charset="-122"/>
              </a:rPr>
              <a:t>詹</a:t>
            </a:r>
            <a:endParaRPr lang="zh-CN" altLang="en-US" sz="3200" b="1" dirty="0">
              <a:solidFill>
                <a:schemeClr val="bg1"/>
              </a:solidFill>
              <a:latin typeface="Arial" panose="020B0604020202020204" pitchFamily="34" charset="0"/>
              <a:ea typeface="宋体" panose="02010600030101010101" pitchFamily="2" charset="-122"/>
            </a:endParaRPr>
          </a:p>
          <a:p>
            <a:r>
              <a:rPr lang="zh-CN" altLang="en-US" sz="3200" b="1" dirty="0">
                <a:solidFill>
                  <a:schemeClr val="bg1"/>
                </a:solidFill>
                <a:latin typeface="Arial" panose="020B0604020202020204" pitchFamily="34" charset="0"/>
                <a:ea typeface="宋体" panose="02010600030101010101" pitchFamily="2" charset="-122"/>
              </a:rPr>
              <a:t>姆</a:t>
            </a:r>
            <a:endParaRPr lang="zh-CN" altLang="en-US" sz="3200" b="1" dirty="0">
              <a:solidFill>
                <a:schemeClr val="bg1"/>
              </a:solidFill>
              <a:latin typeface="Arial" panose="020B0604020202020204" pitchFamily="34" charset="0"/>
              <a:ea typeface="宋体" panose="02010600030101010101" pitchFamily="2" charset="-122"/>
            </a:endParaRPr>
          </a:p>
          <a:p>
            <a:r>
              <a:rPr lang="zh-CN" altLang="en-US" sz="3200" b="1" dirty="0">
                <a:solidFill>
                  <a:schemeClr val="bg1"/>
                </a:solidFill>
                <a:latin typeface="Arial" panose="020B0604020202020204" pitchFamily="34" charset="0"/>
                <a:ea typeface="宋体" panose="02010600030101010101" pitchFamily="2" charset="-122"/>
              </a:rPr>
              <a:t>士</a:t>
            </a:r>
            <a:endParaRPr lang="zh-CN" altLang="en-US" sz="3200" b="1" dirty="0">
              <a:solidFill>
                <a:schemeClr val="bg1"/>
              </a:solidFill>
              <a:latin typeface="Arial" panose="020B0604020202020204" pitchFamily="34" charset="0"/>
              <a:ea typeface="宋体" panose="02010600030101010101" pitchFamily="2" charset="-122"/>
            </a:endParaRPr>
          </a:p>
          <a:p>
            <a:r>
              <a:rPr lang="zh-CN" altLang="en-US" sz="3200" b="1" dirty="0">
                <a:solidFill>
                  <a:schemeClr val="bg1"/>
                </a:solidFill>
                <a:latin typeface="Arial" panose="020B0604020202020204" pitchFamily="34" charset="0"/>
                <a:ea typeface="宋体" panose="02010600030101010101" pitchFamily="2" charset="-122"/>
              </a:rPr>
              <a:t>二</a:t>
            </a:r>
            <a:endParaRPr lang="zh-CN" altLang="en-US" sz="3200" b="1" dirty="0">
              <a:solidFill>
                <a:schemeClr val="bg1"/>
              </a:solidFill>
              <a:latin typeface="Arial" panose="020B0604020202020204" pitchFamily="34" charset="0"/>
              <a:ea typeface="宋体" panose="02010600030101010101" pitchFamily="2" charset="-122"/>
            </a:endParaRPr>
          </a:p>
          <a:p>
            <a:r>
              <a:rPr lang="zh-CN" altLang="en-US" sz="3200" b="1" dirty="0">
                <a:solidFill>
                  <a:schemeClr val="bg1"/>
                </a:solidFill>
                <a:latin typeface="Arial" panose="020B0604020202020204" pitchFamily="34" charset="0"/>
                <a:ea typeface="宋体" panose="02010600030101010101" pitchFamily="2" charset="-122"/>
              </a:rPr>
              <a:t>世</a:t>
            </a:r>
            <a:endParaRPr lang="zh-CN" altLang="en-US" sz="3200" b="1" dirty="0">
              <a:solidFill>
                <a:schemeClr val="bg1"/>
              </a:solidFill>
              <a:latin typeface="Arial" panose="020B0604020202020204" pitchFamily="34" charset="0"/>
              <a:ea typeface="宋体" panose="02010600030101010101" pitchFamily="2" charset="-122"/>
            </a:endParaRPr>
          </a:p>
        </p:txBody>
      </p:sp>
      <p:pic>
        <p:nvPicPr>
          <p:cNvPr id="7" name="图片 6" descr="0"/>
          <p:cNvPicPr>
            <a:picLocks noChangeAspect="1"/>
          </p:cNvPicPr>
          <p:nvPr/>
        </p:nvPicPr>
        <p:blipFill>
          <a:blip r:embed="rId2"/>
          <a:stretch>
            <a:fillRect/>
          </a:stretch>
        </p:blipFill>
        <p:spPr>
          <a:xfrm>
            <a:off x="685800" y="844968"/>
            <a:ext cx="2873375" cy="4105275"/>
          </a:xfrm>
          <a:prstGeom prst="rect">
            <a:avLst/>
          </a:prstGeom>
          <a:noFill/>
          <a:ln w="9525">
            <a:noFill/>
          </a:ln>
        </p:spPr>
      </p:pic>
      <p:pic>
        <p:nvPicPr>
          <p:cNvPr id="8" name="图片 7" descr="1"/>
          <p:cNvPicPr>
            <a:picLocks noChangeAspect="1"/>
          </p:cNvPicPr>
          <p:nvPr/>
        </p:nvPicPr>
        <p:blipFill>
          <a:blip r:embed="rId3"/>
          <a:stretch>
            <a:fillRect/>
          </a:stretch>
        </p:blipFill>
        <p:spPr>
          <a:xfrm>
            <a:off x="4706937" y="876300"/>
            <a:ext cx="2770188" cy="4076700"/>
          </a:xfrm>
          <a:prstGeom prst="rect">
            <a:avLst/>
          </a:prstGeom>
          <a:noFill/>
          <a:ln w="9525">
            <a:noFill/>
          </a:ln>
        </p:spPr>
      </p:pic>
      <p:sp>
        <p:nvSpPr>
          <p:cNvPr id="9" name="文本框 4"/>
          <p:cNvSpPr txBox="1"/>
          <p:nvPr/>
        </p:nvSpPr>
        <p:spPr>
          <a:xfrm>
            <a:off x="3559175" y="1977061"/>
            <a:ext cx="647934" cy="2308324"/>
          </a:xfrm>
          <a:prstGeom prst="rect">
            <a:avLst/>
          </a:prstGeom>
          <a:noFill/>
          <a:ln w="9525">
            <a:noFill/>
          </a:ln>
        </p:spPr>
        <p:txBody>
          <a:bodyPr wrap="non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600" b="1" dirty="0">
                <a:solidFill>
                  <a:schemeClr val="bg1"/>
                </a:solidFill>
                <a:latin typeface="Arial" panose="020B0604020202020204" pitchFamily="34" charset="0"/>
                <a:ea typeface="宋体" panose="02010600030101010101" pitchFamily="2" charset="-122"/>
              </a:rPr>
              <a:t>查</a:t>
            </a:r>
            <a:endParaRPr lang="zh-CN" altLang="en-US" sz="3600" b="1" dirty="0">
              <a:solidFill>
                <a:schemeClr val="bg1"/>
              </a:solidFill>
              <a:latin typeface="Arial" panose="020B0604020202020204" pitchFamily="34" charset="0"/>
              <a:ea typeface="宋体" panose="02010600030101010101" pitchFamily="2" charset="-122"/>
            </a:endParaRPr>
          </a:p>
          <a:p>
            <a:r>
              <a:rPr lang="zh-CN" altLang="en-US" sz="3600" b="1" dirty="0">
                <a:solidFill>
                  <a:schemeClr val="bg1"/>
                </a:solidFill>
                <a:latin typeface="Arial" panose="020B0604020202020204" pitchFamily="34" charset="0"/>
                <a:ea typeface="宋体" panose="02010600030101010101" pitchFamily="2" charset="-122"/>
              </a:rPr>
              <a:t>理</a:t>
            </a:r>
            <a:endParaRPr lang="zh-CN" altLang="en-US" sz="3600" b="1" dirty="0">
              <a:solidFill>
                <a:schemeClr val="bg1"/>
              </a:solidFill>
              <a:latin typeface="Arial" panose="020B0604020202020204" pitchFamily="34" charset="0"/>
              <a:ea typeface="宋体" panose="02010600030101010101" pitchFamily="2" charset="-122"/>
            </a:endParaRPr>
          </a:p>
          <a:p>
            <a:r>
              <a:rPr lang="zh-CN" altLang="en-US" sz="3600" b="1" dirty="0">
                <a:solidFill>
                  <a:schemeClr val="bg1"/>
                </a:solidFill>
                <a:latin typeface="Arial" panose="020B0604020202020204" pitchFamily="34" charset="0"/>
                <a:ea typeface="宋体" panose="02010600030101010101" pitchFamily="2" charset="-122"/>
              </a:rPr>
              <a:t>一</a:t>
            </a:r>
            <a:endParaRPr lang="zh-CN" altLang="en-US" sz="3600" b="1" dirty="0">
              <a:solidFill>
                <a:schemeClr val="bg1"/>
              </a:solidFill>
              <a:latin typeface="Arial" panose="020B0604020202020204" pitchFamily="34" charset="0"/>
              <a:ea typeface="宋体" panose="02010600030101010101" pitchFamily="2" charset="-122"/>
            </a:endParaRPr>
          </a:p>
          <a:p>
            <a:r>
              <a:rPr lang="zh-CN" altLang="en-US" sz="3600" b="1" dirty="0">
                <a:solidFill>
                  <a:schemeClr val="bg1"/>
                </a:solidFill>
                <a:latin typeface="Arial" panose="020B0604020202020204" pitchFamily="34" charset="0"/>
                <a:ea typeface="宋体" panose="02010600030101010101" pitchFamily="2" charset="-122"/>
              </a:rPr>
              <a:t>世</a:t>
            </a:r>
            <a:endParaRPr lang="zh-CN" altLang="en-US" sz="3600" b="1" dirty="0">
              <a:solidFill>
                <a:schemeClr val="bg1"/>
              </a:solidFill>
              <a:latin typeface="Arial" panose="020B0604020202020204" pitchFamily="34" charset="0"/>
              <a:ea typeface="宋体" panose="02010600030101010101" pitchFamily="2" charset="-122"/>
            </a:endParaRPr>
          </a:p>
        </p:txBody>
      </p:sp>
      <p:sp>
        <p:nvSpPr>
          <p:cNvPr id="11" name="文本框 44044"/>
          <p:cNvSpPr txBox="1"/>
          <p:nvPr/>
        </p:nvSpPr>
        <p:spPr>
          <a:xfrm>
            <a:off x="11131550" y="2245566"/>
            <a:ext cx="596638" cy="2062103"/>
          </a:xfrm>
          <a:prstGeom prst="rect">
            <a:avLst/>
          </a:prstGeom>
          <a:noFill/>
          <a:ln w="9525">
            <a:noFill/>
          </a:ln>
        </p:spPr>
        <p:txBody>
          <a:bodyPr wrap="non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b="1" dirty="0">
                <a:solidFill>
                  <a:schemeClr val="bg1"/>
                </a:solidFill>
                <a:latin typeface="Arial" panose="020B0604020202020204" pitchFamily="34" charset="0"/>
                <a:ea typeface="宋体" panose="02010600030101010101" pitchFamily="2" charset="-122"/>
              </a:rPr>
              <a:t>威</a:t>
            </a:r>
            <a:endParaRPr lang="zh-CN" altLang="en-US" sz="3200" b="1" dirty="0">
              <a:solidFill>
                <a:schemeClr val="bg1"/>
              </a:solidFill>
              <a:latin typeface="Arial" panose="020B0604020202020204" pitchFamily="34" charset="0"/>
              <a:ea typeface="宋体" panose="02010600030101010101" pitchFamily="2" charset="-122"/>
            </a:endParaRPr>
          </a:p>
          <a:p>
            <a:r>
              <a:rPr lang="zh-CN" altLang="en-US" sz="3200" b="1" dirty="0">
                <a:solidFill>
                  <a:schemeClr val="bg1"/>
                </a:solidFill>
                <a:latin typeface="Arial" panose="020B0604020202020204" pitchFamily="34" charset="0"/>
                <a:ea typeface="宋体" panose="02010600030101010101" pitchFamily="2" charset="-122"/>
              </a:rPr>
              <a:t>廉</a:t>
            </a:r>
            <a:endParaRPr lang="zh-CN" altLang="en-US" sz="3200" b="1" dirty="0">
              <a:solidFill>
                <a:schemeClr val="bg1"/>
              </a:solidFill>
              <a:latin typeface="Arial" panose="020B0604020202020204" pitchFamily="34" charset="0"/>
              <a:ea typeface="宋体" panose="02010600030101010101" pitchFamily="2" charset="-122"/>
            </a:endParaRPr>
          </a:p>
          <a:p>
            <a:r>
              <a:rPr lang="zh-CN" altLang="en-US" sz="3200" b="1" dirty="0">
                <a:solidFill>
                  <a:schemeClr val="bg1"/>
                </a:solidFill>
                <a:latin typeface="Arial" panose="020B0604020202020204" pitchFamily="34" charset="0"/>
                <a:ea typeface="宋体" panose="02010600030101010101" pitchFamily="2" charset="-122"/>
              </a:rPr>
              <a:t>三</a:t>
            </a:r>
            <a:endParaRPr lang="zh-CN" altLang="en-US" sz="3200" b="1" dirty="0">
              <a:solidFill>
                <a:schemeClr val="bg1"/>
              </a:solidFill>
              <a:latin typeface="Arial" panose="020B0604020202020204" pitchFamily="34" charset="0"/>
              <a:ea typeface="宋体" panose="02010600030101010101" pitchFamily="2" charset="-122"/>
            </a:endParaRPr>
          </a:p>
          <a:p>
            <a:r>
              <a:rPr lang="zh-CN" altLang="en-US" sz="3200" b="1" dirty="0">
                <a:solidFill>
                  <a:schemeClr val="bg1"/>
                </a:solidFill>
                <a:latin typeface="Arial" panose="020B0604020202020204" pitchFamily="34" charset="0"/>
                <a:ea typeface="宋体" panose="02010600030101010101" pitchFamily="2" charset="-122"/>
              </a:rPr>
              <a:t>世</a:t>
            </a:r>
            <a:endParaRPr lang="zh-CN" altLang="en-US" sz="3200" b="1" dirty="0">
              <a:solidFill>
                <a:schemeClr val="bg1"/>
              </a:solidFill>
              <a:latin typeface="Arial" panose="020B0604020202020204" pitchFamily="34" charset="0"/>
              <a:ea typeface="宋体" panose="02010600030101010101" pitchFamily="2" charset="-122"/>
            </a:endParaRPr>
          </a:p>
        </p:txBody>
      </p:sp>
      <p:sp>
        <p:nvSpPr>
          <p:cNvPr id="12" name="矩形 11"/>
          <p:cNvSpPr/>
          <p:nvPr/>
        </p:nvSpPr>
        <p:spPr>
          <a:xfrm>
            <a:off x="1656037" y="5286970"/>
            <a:ext cx="960519" cy="1015663"/>
          </a:xfrm>
          <a:prstGeom prst="rect">
            <a:avLst/>
          </a:prstGeom>
          <a:noFill/>
        </p:spPr>
        <p:txBody>
          <a:bodyPr wrap="none" lIns="91440" tIns="45720" rIns="91440" bIns="45720">
            <a:spAutoFit/>
          </a:bodyPr>
          <a:lstStyle/>
          <a:p>
            <a:pPr algn="ctr"/>
            <a:r>
              <a:rPr lang="zh-CN" altLang="en-US" sz="60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华文行楷" panose="02010800040101010101" pitchFamily="2" charset="-122"/>
                <a:ea typeface="华文行楷" panose="02010800040101010101" pitchFamily="2" charset="-122"/>
              </a:rPr>
              <a:t>杀</a:t>
            </a:r>
            <a:endParaRPr lang="zh-CN" altLang="en-US" sz="6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华文行楷" panose="02010800040101010101" pitchFamily="2" charset="-122"/>
              <a:ea typeface="华文行楷" panose="02010800040101010101" pitchFamily="2" charset="-122"/>
            </a:endParaRPr>
          </a:p>
        </p:txBody>
      </p:sp>
      <p:sp>
        <p:nvSpPr>
          <p:cNvPr id="13" name="矩形 12"/>
          <p:cNvSpPr/>
          <p:nvPr/>
        </p:nvSpPr>
        <p:spPr>
          <a:xfrm>
            <a:off x="5611771" y="5286969"/>
            <a:ext cx="960520" cy="1015663"/>
          </a:xfrm>
          <a:prstGeom prst="rect">
            <a:avLst/>
          </a:prstGeom>
          <a:noFill/>
        </p:spPr>
        <p:txBody>
          <a:bodyPr wrap="none" lIns="91440" tIns="45720" rIns="91440" bIns="45720">
            <a:spAutoFit/>
          </a:bodyPr>
          <a:lstStyle/>
          <a:p>
            <a:pPr algn="ctr"/>
            <a:r>
              <a:rPr lang="zh-CN" altLang="en-US" sz="60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华文行楷" panose="02010800040101010101" pitchFamily="2" charset="-122"/>
                <a:ea typeface="华文行楷" panose="02010800040101010101" pitchFamily="2" charset="-122"/>
              </a:rPr>
              <a:t>逐</a:t>
            </a:r>
            <a:endParaRPr lang="zh-CN" altLang="en-US" sz="6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华文行楷" panose="02010800040101010101" pitchFamily="2" charset="-122"/>
              <a:ea typeface="华文行楷" panose="02010800040101010101" pitchFamily="2" charset="-122"/>
            </a:endParaRPr>
          </a:p>
        </p:txBody>
      </p:sp>
      <p:sp>
        <p:nvSpPr>
          <p:cNvPr id="14" name="矩形 13"/>
          <p:cNvSpPr/>
          <p:nvPr/>
        </p:nvSpPr>
        <p:spPr>
          <a:xfrm>
            <a:off x="9298740" y="5286968"/>
            <a:ext cx="960520" cy="1015663"/>
          </a:xfrm>
          <a:prstGeom prst="rect">
            <a:avLst/>
          </a:prstGeom>
          <a:noFill/>
        </p:spPr>
        <p:txBody>
          <a:bodyPr wrap="none" lIns="91440" tIns="45720" rIns="91440" bIns="45720">
            <a:spAutoFit/>
          </a:bodyPr>
          <a:lstStyle/>
          <a:p>
            <a:pPr algn="ctr"/>
            <a:r>
              <a:rPr lang="zh-CN" altLang="en-US" sz="60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华文行楷" panose="02010800040101010101" pitchFamily="2" charset="-122"/>
                <a:ea typeface="华文行楷" panose="02010800040101010101" pitchFamily="2" charset="-122"/>
              </a:rPr>
              <a:t>请</a:t>
            </a:r>
            <a:endParaRPr lang="zh-CN" altLang="en-US" sz="6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1"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E4A17B91-3BF1-49FA-8556-7772634DBF89}" type="slidenum">
              <a:rPr lang="zh-CN" altLang="en-US" smtClean="0"/>
            </a:fld>
            <a:endParaRPr lang="zh-CN" altLang="en-US"/>
          </a:p>
        </p:txBody>
      </p:sp>
      <p:sp>
        <p:nvSpPr>
          <p:cNvPr id="3" name="TextBox 2"/>
          <p:cNvSpPr txBox="1"/>
          <p:nvPr/>
        </p:nvSpPr>
        <p:spPr>
          <a:xfrm>
            <a:off x="702507" y="336284"/>
            <a:ext cx="3024336" cy="646331"/>
          </a:xfrm>
          <a:prstGeom prst="rect">
            <a:avLst/>
          </a:prstGeom>
          <a:solidFill>
            <a:schemeClr val="tx1">
              <a:alpha val="72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600" b="1" dirty="0" smtClean="0">
                <a:solidFill>
                  <a:schemeClr val="bg1">
                    <a:lumMod val="50000"/>
                  </a:schemeClr>
                </a:solidFill>
              </a:rPr>
              <a:t>斯图亚特王朝</a:t>
            </a:r>
            <a:endParaRPr lang="zh-CN" altLang="en-US" sz="3600" b="1" dirty="0">
              <a:solidFill>
                <a:schemeClr val="bg1">
                  <a:lumMod val="50000"/>
                </a:schemeClr>
              </a:solidFill>
            </a:endParaRPr>
          </a:p>
        </p:txBody>
      </p:sp>
      <p:sp>
        <p:nvSpPr>
          <p:cNvPr id="4" name="TextBox 3"/>
          <p:cNvSpPr txBox="1"/>
          <p:nvPr/>
        </p:nvSpPr>
        <p:spPr>
          <a:xfrm>
            <a:off x="4002026" y="1536666"/>
            <a:ext cx="2664296"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b="1" dirty="0" smtClean="0">
                <a:solidFill>
                  <a:schemeClr val="bg1"/>
                </a:solidFill>
              </a:rPr>
              <a:t>詹姆士一世</a:t>
            </a:r>
            <a:endParaRPr lang="zh-CN" altLang="en-US" sz="3200" b="1" dirty="0">
              <a:solidFill>
                <a:schemeClr val="bg1"/>
              </a:solidFill>
            </a:endParaRPr>
          </a:p>
        </p:txBody>
      </p:sp>
      <p:cxnSp>
        <p:nvCxnSpPr>
          <p:cNvPr id="5" name="直接连接符 4"/>
          <p:cNvCxnSpPr/>
          <p:nvPr/>
        </p:nvCxnSpPr>
        <p:spPr>
          <a:xfrm>
            <a:off x="4938130" y="2121441"/>
            <a:ext cx="0" cy="56735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8"/>
          <p:cNvSpPr txBox="1"/>
          <p:nvPr/>
        </p:nvSpPr>
        <p:spPr>
          <a:xfrm>
            <a:off x="4003961" y="2688794"/>
            <a:ext cx="1872208"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b="1" dirty="0" smtClean="0">
                <a:solidFill>
                  <a:schemeClr val="bg1"/>
                </a:solidFill>
              </a:rPr>
              <a:t>查理一世</a:t>
            </a:r>
            <a:endParaRPr lang="zh-CN" altLang="en-US" sz="3200" b="1" dirty="0">
              <a:solidFill>
                <a:schemeClr val="bg1"/>
              </a:solidFill>
            </a:endParaRPr>
          </a:p>
        </p:txBody>
      </p:sp>
      <p:sp>
        <p:nvSpPr>
          <p:cNvPr id="8" name="TextBox 10"/>
          <p:cNvSpPr txBox="1"/>
          <p:nvPr/>
        </p:nvSpPr>
        <p:spPr>
          <a:xfrm>
            <a:off x="2375186" y="4154120"/>
            <a:ext cx="2230313"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b="1" dirty="0" smtClean="0">
                <a:solidFill>
                  <a:schemeClr val="bg1"/>
                </a:solidFill>
              </a:rPr>
              <a:t>查理二世</a:t>
            </a:r>
            <a:endParaRPr lang="zh-CN" altLang="en-US" sz="3200" b="1" dirty="0">
              <a:solidFill>
                <a:schemeClr val="bg1"/>
              </a:solidFill>
            </a:endParaRPr>
          </a:p>
        </p:txBody>
      </p:sp>
      <p:sp>
        <p:nvSpPr>
          <p:cNvPr id="9" name="TextBox 11"/>
          <p:cNvSpPr txBox="1"/>
          <p:nvPr/>
        </p:nvSpPr>
        <p:spPr>
          <a:xfrm>
            <a:off x="5310761" y="4154358"/>
            <a:ext cx="2230313"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b="1" dirty="0" smtClean="0">
                <a:solidFill>
                  <a:schemeClr val="bg1"/>
                </a:solidFill>
              </a:rPr>
              <a:t>詹姆士二世</a:t>
            </a:r>
            <a:endParaRPr lang="zh-CN" altLang="en-US" sz="3200" b="1" dirty="0">
              <a:solidFill>
                <a:schemeClr val="bg1"/>
              </a:solidFill>
            </a:endParaRPr>
          </a:p>
        </p:txBody>
      </p:sp>
      <p:grpSp>
        <p:nvGrpSpPr>
          <p:cNvPr id="18" name="组合 17"/>
          <p:cNvGrpSpPr/>
          <p:nvPr/>
        </p:nvGrpSpPr>
        <p:grpSpPr>
          <a:xfrm>
            <a:off x="5094605" y="4737735"/>
            <a:ext cx="2446020" cy="850265"/>
            <a:chOff x="5962" y="8430"/>
            <a:chExt cx="3852" cy="1339"/>
          </a:xfrm>
        </p:grpSpPr>
        <p:cxnSp>
          <p:nvCxnSpPr>
            <p:cNvPr id="11" name="直接连接符 10"/>
            <p:cNvCxnSpPr/>
            <p:nvPr/>
          </p:nvCxnSpPr>
          <p:spPr>
            <a:xfrm flipH="1">
              <a:off x="7777" y="8430"/>
              <a:ext cx="9" cy="44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962" y="8877"/>
              <a:ext cx="3852"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962" y="8877"/>
              <a:ext cx="0" cy="89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9798" y="8877"/>
              <a:ext cx="0" cy="89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 name="TextBox 19"/>
          <p:cNvSpPr txBox="1"/>
          <p:nvPr/>
        </p:nvSpPr>
        <p:spPr>
          <a:xfrm>
            <a:off x="3577055" y="5685810"/>
            <a:ext cx="1909179"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b="1" dirty="0" smtClean="0">
                <a:solidFill>
                  <a:schemeClr val="bg1"/>
                </a:solidFill>
              </a:rPr>
              <a:t>安妮女王</a:t>
            </a:r>
            <a:endParaRPr lang="zh-CN" altLang="en-US" sz="2800" b="1" dirty="0">
              <a:solidFill>
                <a:schemeClr val="bg1"/>
              </a:solidFill>
            </a:endParaRPr>
          </a:p>
        </p:txBody>
      </p:sp>
      <p:sp>
        <p:nvSpPr>
          <p:cNvPr id="16" name="TextBox 20"/>
          <p:cNvSpPr txBox="1"/>
          <p:nvPr/>
        </p:nvSpPr>
        <p:spPr>
          <a:xfrm>
            <a:off x="6815422" y="5811540"/>
            <a:ext cx="1724909"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b="1" dirty="0" smtClean="0">
                <a:solidFill>
                  <a:schemeClr val="bg1"/>
                </a:solidFill>
              </a:rPr>
              <a:t>玛丽二世</a:t>
            </a:r>
            <a:endParaRPr lang="zh-CN" altLang="en-US" sz="2800" b="1" dirty="0">
              <a:solidFill>
                <a:schemeClr val="bg1"/>
              </a:solidFill>
            </a:endParaRPr>
          </a:p>
        </p:txBody>
      </p:sp>
      <p:sp>
        <p:nvSpPr>
          <p:cNvPr id="17" name="TextBox 21"/>
          <p:cNvSpPr txBox="1"/>
          <p:nvPr/>
        </p:nvSpPr>
        <p:spPr>
          <a:xfrm>
            <a:off x="8540750" y="5833110"/>
            <a:ext cx="2098675" cy="5219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800" b="1" dirty="0" smtClean="0">
                <a:solidFill>
                  <a:schemeClr val="bg1"/>
                </a:solidFill>
              </a:rPr>
              <a:t>+</a:t>
            </a:r>
            <a:r>
              <a:rPr lang="zh-CN" altLang="en-US" sz="2800" b="1" dirty="0" smtClean="0">
                <a:solidFill>
                  <a:schemeClr val="bg1"/>
                </a:solidFill>
              </a:rPr>
              <a:t>威廉三世</a:t>
            </a:r>
            <a:endParaRPr lang="zh-CN" altLang="en-US" sz="2800" b="1" dirty="0">
              <a:solidFill>
                <a:schemeClr val="bg1"/>
              </a:solidFill>
            </a:endParaRPr>
          </a:p>
        </p:txBody>
      </p:sp>
      <p:grpSp>
        <p:nvGrpSpPr>
          <p:cNvPr id="20" name="组合 19"/>
          <p:cNvGrpSpPr/>
          <p:nvPr/>
        </p:nvGrpSpPr>
        <p:grpSpPr>
          <a:xfrm>
            <a:off x="3715385" y="3303270"/>
            <a:ext cx="2446020" cy="850265"/>
            <a:chOff x="5962" y="8430"/>
            <a:chExt cx="3852" cy="1339"/>
          </a:xfrm>
        </p:grpSpPr>
        <p:cxnSp>
          <p:nvCxnSpPr>
            <p:cNvPr id="21" name="直接连接符 20"/>
            <p:cNvCxnSpPr/>
            <p:nvPr/>
          </p:nvCxnSpPr>
          <p:spPr>
            <a:xfrm flipH="1">
              <a:off x="7777" y="8430"/>
              <a:ext cx="9" cy="44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5962" y="8877"/>
              <a:ext cx="3852"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962" y="8877"/>
              <a:ext cx="0" cy="89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9798" y="8877"/>
              <a:ext cx="0" cy="89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E4A17B91-3BF1-49FA-8556-7772634DBF89}" type="slidenum">
              <a:rPr lang="zh-CN" altLang="en-US" smtClean="0"/>
            </a:fld>
            <a:endParaRPr lang="zh-CN" altLang="en-US"/>
          </a:p>
        </p:txBody>
      </p:sp>
      <p:sp>
        <p:nvSpPr>
          <p:cNvPr id="3" name="TextBox 2"/>
          <p:cNvSpPr txBox="1"/>
          <p:nvPr/>
        </p:nvSpPr>
        <p:spPr>
          <a:xfrm>
            <a:off x="986177" y="2248869"/>
            <a:ext cx="8493999" cy="230695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3200" b="1" dirty="0" smtClean="0">
                <a:solidFill>
                  <a:schemeClr val="bg1"/>
                </a:solidFill>
                <a:latin typeface="幼圆" panose="02010509060101010101" pitchFamily="49" charset="-122"/>
                <a:ea typeface="幼圆" panose="02010509060101010101" pitchFamily="49" charset="-122"/>
              </a:rPr>
              <a:t>推翻了</a:t>
            </a:r>
            <a:r>
              <a:rPr lang="zh-CN" altLang="en-US" sz="3200" b="1" u="sng" dirty="0" smtClean="0">
                <a:solidFill>
                  <a:schemeClr val="bg1"/>
                </a:solidFill>
                <a:latin typeface="幼圆" panose="02010509060101010101" pitchFamily="49" charset="-122"/>
                <a:ea typeface="幼圆" panose="02010509060101010101" pitchFamily="49" charset="-122"/>
              </a:rPr>
              <a:t>                      </a:t>
            </a:r>
            <a:r>
              <a:rPr lang="zh-CN" altLang="en-US" sz="3200" b="1" dirty="0" smtClean="0">
                <a:solidFill>
                  <a:schemeClr val="bg1"/>
                </a:solidFill>
                <a:latin typeface="幼圆" panose="02010509060101010101" pitchFamily="49" charset="-122"/>
                <a:ea typeface="幼圆" panose="02010509060101010101" pitchFamily="49" charset="-122"/>
              </a:rPr>
              <a:t>，</a:t>
            </a:r>
            <a:endParaRPr lang="en-US" altLang="zh-CN" sz="3200" b="1" dirty="0">
              <a:solidFill>
                <a:schemeClr val="bg1"/>
              </a:solidFill>
              <a:latin typeface="幼圆" panose="02010509060101010101" pitchFamily="49" charset="-122"/>
              <a:ea typeface="幼圆" panose="02010509060101010101" pitchFamily="49" charset="-122"/>
            </a:endParaRPr>
          </a:p>
          <a:p>
            <a:pPr>
              <a:lnSpc>
                <a:spcPct val="150000"/>
              </a:lnSpc>
            </a:pPr>
            <a:r>
              <a:rPr lang="zh-CN" altLang="en-US" sz="3200" b="1" dirty="0" smtClean="0">
                <a:solidFill>
                  <a:schemeClr val="bg1"/>
                </a:solidFill>
                <a:latin typeface="幼圆" panose="02010509060101010101" pitchFamily="49" charset="-122"/>
                <a:ea typeface="幼圆" panose="02010509060101010101" pitchFamily="49" charset="-122"/>
              </a:rPr>
              <a:t>实现了</a:t>
            </a:r>
            <a:r>
              <a:rPr lang="zh-CN" altLang="en-US" sz="3200" b="1" u="sng" dirty="0" smtClean="0">
                <a:solidFill>
                  <a:schemeClr val="bg1"/>
                </a:solidFill>
                <a:latin typeface="幼圆" panose="02010509060101010101" pitchFamily="49" charset="-122"/>
                <a:ea typeface="幼圆" panose="02010509060101010101" pitchFamily="49" charset="-122"/>
              </a:rPr>
              <a:t>             </a:t>
            </a:r>
            <a:r>
              <a:rPr lang="zh-CN" altLang="en-US" sz="3200" b="1" dirty="0" smtClean="0">
                <a:solidFill>
                  <a:schemeClr val="bg1"/>
                </a:solidFill>
                <a:latin typeface="幼圆" panose="02010509060101010101" pitchFamily="49" charset="-122"/>
                <a:ea typeface="幼圆" panose="02010509060101010101" pitchFamily="49" charset="-122"/>
              </a:rPr>
              <a:t>掌握政权的愿望，</a:t>
            </a:r>
            <a:endParaRPr lang="en-US" altLang="zh-CN" sz="3200" b="1" dirty="0" smtClean="0">
              <a:solidFill>
                <a:schemeClr val="bg1"/>
              </a:solidFill>
              <a:latin typeface="幼圆" panose="02010509060101010101" pitchFamily="49" charset="-122"/>
              <a:ea typeface="幼圆" panose="02010509060101010101" pitchFamily="49" charset="-122"/>
            </a:endParaRPr>
          </a:p>
          <a:p>
            <a:pPr>
              <a:lnSpc>
                <a:spcPct val="150000"/>
              </a:lnSpc>
            </a:pPr>
            <a:r>
              <a:rPr lang="zh-CN" altLang="en-US" sz="3200" b="1" dirty="0" smtClean="0">
                <a:solidFill>
                  <a:schemeClr val="bg1"/>
                </a:solidFill>
                <a:latin typeface="幼圆" panose="02010509060101010101" pitchFamily="49" charset="-122"/>
                <a:ea typeface="幼圆" panose="02010509060101010101" pitchFamily="49" charset="-122"/>
              </a:rPr>
              <a:t>为英国</a:t>
            </a:r>
            <a:r>
              <a:rPr lang="zh-CN" altLang="en-US" sz="3200" b="1" u="sng" dirty="0" smtClean="0">
                <a:solidFill>
                  <a:schemeClr val="bg1"/>
                </a:solidFill>
                <a:latin typeface="幼圆" panose="02010509060101010101" pitchFamily="49" charset="-122"/>
                <a:ea typeface="幼圆" panose="02010509060101010101" pitchFamily="49" charset="-122"/>
              </a:rPr>
              <a:t>                    </a:t>
            </a:r>
            <a:r>
              <a:rPr lang="zh-CN" altLang="en-US" sz="3200" b="1" dirty="0" smtClean="0">
                <a:solidFill>
                  <a:schemeClr val="bg1"/>
                </a:solidFill>
                <a:latin typeface="幼圆" panose="02010509060101010101" pitchFamily="49" charset="-122"/>
                <a:ea typeface="幼圆" panose="02010509060101010101" pitchFamily="49" charset="-122"/>
              </a:rPr>
              <a:t>开辟了道路。</a:t>
            </a:r>
            <a:endParaRPr lang="en-US" altLang="zh-CN" sz="3200" b="1" dirty="0" smtClean="0">
              <a:solidFill>
                <a:schemeClr val="bg1"/>
              </a:solidFill>
              <a:latin typeface="幼圆" panose="02010509060101010101" pitchFamily="49" charset="-122"/>
              <a:ea typeface="幼圆" panose="02010509060101010101" pitchFamily="49" charset="-122"/>
            </a:endParaRPr>
          </a:p>
        </p:txBody>
      </p:sp>
      <p:sp>
        <p:nvSpPr>
          <p:cNvPr id="4" name="矩形 3"/>
          <p:cNvSpPr/>
          <p:nvPr/>
        </p:nvSpPr>
        <p:spPr>
          <a:xfrm>
            <a:off x="9354741" y="390525"/>
            <a:ext cx="2039341" cy="584775"/>
          </a:xfrm>
          <a:prstGeom prst="rect">
            <a:avLst/>
          </a:prstGeom>
          <a:solidFill>
            <a:schemeClr val="tx1">
              <a:alpha val="75000"/>
            </a:schemeClr>
          </a:solidFill>
        </p:spPr>
        <p:txBody>
          <a:bodyPr wrap="none">
            <a:spAutoFit/>
          </a:bodyPr>
          <a:lstStyle/>
          <a:p>
            <a:r>
              <a:rPr lang="zh-CN" altLang="en-US" sz="3200" b="1" dirty="0">
                <a:solidFill>
                  <a:srgbClr val="3F3F3F"/>
                </a:solidFill>
                <a:latin typeface="幼圆" panose="02010509060101010101" pitchFamily="49" charset="-122"/>
                <a:ea typeface="幼圆" panose="02010509060101010101" pitchFamily="49" charset="-122"/>
              </a:rPr>
              <a:t>（</a:t>
            </a:r>
            <a:r>
              <a:rPr lang="en-US" altLang="zh-CN" sz="3200" b="1" dirty="0">
                <a:solidFill>
                  <a:srgbClr val="3F3F3F"/>
                </a:solidFill>
                <a:latin typeface="幼圆" panose="02010509060101010101" pitchFamily="49" charset="-122"/>
                <a:ea typeface="幼圆" panose="02010509060101010101" pitchFamily="49" charset="-122"/>
              </a:rPr>
              <a:t>3</a:t>
            </a:r>
            <a:r>
              <a:rPr lang="zh-CN" altLang="en-US" sz="3200" b="1" dirty="0">
                <a:solidFill>
                  <a:srgbClr val="3F3F3F"/>
                </a:solidFill>
                <a:latin typeface="幼圆" panose="02010509060101010101" pitchFamily="49" charset="-122"/>
                <a:ea typeface="幼圆" panose="02010509060101010101" pitchFamily="49" charset="-122"/>
              </a:rPr>
              <a:t>）意义</a:t>
            </a:r>
            <a:endParaRPr lang="zh-CN" altLang="en-US" dirty="0"/>
          </a:p>
        </p:txBody>
      </p:sp>
      <p:sp>
        <p:nvSpPr>
          <p:cNvPr id="5" name="TextBox 2"/>
          <p:cNvSpPr txBox="1"/>
          <p:nvPr/>
        </p:nvSpPr>
        <p:spPr>
          <a:xfrm>
            <a:off x="334029" y="303145"/>
            <a:ext cx="4883430" cy="707886"/>
          </a:xfrm>
          <a:prstGeom prst="rect">
            <a:avLst/>
          </a:prstGeom>
          <a:solidFill>
            <a:schemeClr val="tx1">
              <a:alpha val="75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000" b="1" dirty="0" smtClean="0">
                <a:solidFill>
                  <a:schemeClr val="bg1">
                    <a:lumMod val="50000"/>
                  </a:schemeClr>
                </a:solidFill>
                <a:latin typeface="+mn-ea"/>
              </a:rPr>
              <a:t>2.</a:t>
            </a:r>
            <a:r>
              <a:rPr lang="zh-CN" altLang="en-US" sz="4000" b="1" dirty="0" smtClean="0">
                <a:solidFill>
                  <a:schemeClr val="bg1">
                    <a:lumMod val="50000"/>
                  </a:schemeClr>
                </a:solidFill>
                <a:latin typeface="+mn-ea"/>
              </a:rPr>
              <a:t>英国资产阶级革命</a:t>
            </a:r>
            <a:endParaRPr lang="zh-CN" altLang="en-US" sz="4000" b="1" dirty="0">
              <a:solidFill>
                <a:schemeClr val="bg1">
                  <a:lumMod val="50000"/>
                </a:schemeClr>
              </a:solidFill>
              <a:latin typeface="+mn-ea"/>
            </a:endParaRPr>
          </a:p>
        </p:txBody>
      </p:sp>
      <p:sp>
        <p:nvSpPr>
          <p:cNvPr id="6" name="矩形 5"/>
          <p:cNvSpPr/>
          <p:nvPr/>
        </p:nvSpPr>
        <p:spPr>
          <a:xfrm>
            <a:off x="2432831" y="2248916"/>
            <a:ext cx="3890809" cy="646331"/>
          </a:xfrm>
          <a:prstGeom prst="rect">
            <a:avLst/>
          </a:prstGeom>
        </p:spPr>
        <p:txBody>
          <a:bodyPr wrap="none">
            <a:spAutoFit/>
          </a:bodyPr>
          <a:lstStyle/>
          <a:p>
            <a:r>
              <a:rPr lang="zh-CN" altLang="en-US" sz="3600" b="1" dirty="0">
                <a:solidFill>
                  <a:srgbClr val="FF0000"/>
                </a:solidFill>
              </a:rPr>
              <a:t>封建君主专制统治</a:t>
            </a:r>
            <a:endParaRPr lang="zh-CN" altLang="en-US" sz="3600" b="1" dirty="0">
              <a:solidFill>
                <a:srgbClr val="FF0000"/>
              </a:solidFill>
            </a:endParaRPr>
          </a:p>
        </p:txBody>
      </p:sp>
      <p:sp>
        <p:nvSpPr>
          <p:cNvPr id="7" name="TextBox 6"/>
          <p:cNvSpPr txBox="1"/>
          <p:nvPr/>
        </p:nvSpPr>
        <p:spPr>
          <a:xfrm>
            <a:off x="2432521" y="3065480"/>
            <a:ext cx="2097741" cy="646331"/>
          </a:xfrm>
          <a:prstGeom prst="rect">
            <a:avLst/>
          </a:prstGeom>
          <a:noFill/>
        </p:spPr>
        <p:txBody>
          <a:bodyPr wrap="square" rtlCol="0">
            <a:spAutoFit/>
          </a:bodyPr>
          <a:lstStyle/>
          <a:p>
            <a:r>
              <a:rPr lang="zh-CN" altLang="en-US" sz="3600" b="1" dirty="0" smtClean="0">
                <a:solidFill>
                  <a:srgbClr val="FF0000"/>
                </a:solidFill>
              </a:rPr>
              <a:t>资产阶级</a:t>
            </a:r>
            <a:endParaRPr lang="zh-CN" altLang="en-US" sz="3600" b="1" dirty="0" smtClean="0">
              <a:solidFill>
                <a:srgbClr val="FF0000"/>
              </a:solidFill>
            </a:endParaRPr>
          </a:p>
        </p:txBody>
      </p:sp>
      <p:sp>
        <p:nvSpPr>
          <p:cNvPr id="8" name="TextBox 7"/>
          <p:cNvSpPr txBox="1"/>
          <p:nvPr/>
        </p:nvSpPr>
        <p:spPr>
          <a:xfrm>
            <a:off x="2356956" y="3712259"/>
            <a:ext cx="3893274" cy="646331"/>
          </a:xfrm>
          <a:prstGeom prst="rect">
            <a:avLst/>
          </a:prstGeom>
          <a:noFill/>
        </p:spPr>
        <p:txBody>
          <a:bodyPr wrap="square" rtlCol="0">
            <a:spAutoFit/>
          </a:bodyPr>
          <a:lstStyle/>
          <a:p>
            <a:r>
              <a:rPr lang="zh-CN" altLang="en-US" sz="3600" b="1" dirty="0" smtClean="0">
                <a:solidFill>
                  <a:srgbClr val="FF0000"/>
                </a:solidFill>
              </a:rPr>
              <a:t>资本主义经济发展</a:t>
            </a:r>
            <a:endParaRPr lang="zh-CN" altLang="en-US" sz="3600" b="1" dirty="0" smtClean="0">
              <a:solidFill>
                <a:srgbClr val="FF0000"/>
              </a:solidFill>
            </a:endParaRPr>
          </a:p>
        </p:txBody>
      </p:sp>
      <p:sp>
        <p:nvSpPr>
          <p:cNvPr id="2050" name=" 2050"/>
          <p:cNvSpPr/>
          <p:nvPr/>
        </p:nvSpPr>
        <p:spPr bwMode="auto">
          <a:xfrm>
            <a:off x="10904855" y="1844040"/>
            <a:ext cx="1088390" cy="967105"/>
          </a:xfrm>
          <a:custGeom>
            <a:avLst/>
            <a:gdLst>
              <a:gd name="T0" fmla="*/ 1362577 w 3409"/>
              <a:gd name="T1" fmla="*/ 0 h 3216"/>
              <a:gd name="T2" fmla="*/ 1238994 w 3409"/>
              <a:gd name="T3" fmla="*/ 128869 h 3216"/>
              <a:gd name="T4" fmla="*/ 338532 w 3409"/>
              <a:gd name="T5" fmla="*/ 620579 h 3216"/>
              <a:gd name="T6" fmla="*/ 302091 w 3409"/>
              <a:gd name="T7" fmla="*/ 646458 h 3216"/>
              <a:gd name="T8" fmla="*/ 128336 w 3409"/>
              <a:gd name="T9" fmla="*/ 1570197 h 3216"/>
              <a:gd name="T10" fmla="*/ 1298145 w 3409"/>
              <a:gd name="T11" fmla="*/ 1152428 h 3216"/>
              <a:gd name="T12" fmla="*/ 1426481 w 3409"/>
              <a:gd name="T13" fmla="*/ 1634632 h 3216"/>
              <a:gd name="T14" fmla="*/ 1362577 w 3409"/>
              <a:gd name="T15" fmla="*/ 1698538 h 3216"/>
              <a:gd name="T16" fmla="*/ 0 w 3409"/>
              <a:gd name="T17" fmla="*/ 1698538 h 3216"/>
              <a:gd name="T18" fmla="*/ 0 w 3409"/>
              <a:gd name="T19" fmla="*/ 574102 h 3216"/>
              <a:gd name="T20" fmla="*/ 7922 w 3409"/>
              <a:gd name="T21" fmla="*/ 543469 h 3216"/>
              <a:gd name="T22" fmla="*/ 303147 w 3409"/>
              <a:gd name="T23" fmla="*/ 0 h 3216"/>
              <a:gd name="T24" fmla="*/ 214421 w 3409"/>
              <a:gd name="T25" fmla="*/ 1143978 h 3216"/>
              <a:gd name="T26" fmla="*/ 371804 w 3409"/>
              <a:gd name="T27" fmla="*/ 1037819 h 3216"/>
              <a:gd name="T28" fmla="*/ 424617 w 3409"/>
              <a:gd name="T29" fmla="*/ 1292917 h 3216"/>
              <a:gd name="T30" fmla="*/ 414054 w 3409"/>
              <a:gd name="T31" fmla="*/ 1375309 h 3216"/>
              <a:gd name="T32" fmla="*/ 649072 w 3409"/>
              <a:gd name="T33" fmla="*/ 1408054 h 3216"/>
              <a:gd name="T34" fmla="*/ 908913 w 3409"/>
              <a:gd name="T35" fmla="*/ 1447666 h 3216"/>
              <a:gd name="T36" fmla="*/ 742552 w 3409"/>
              <a:gd name="T37" fmla="*/ 1344676 h 3216"/>
              <a:gd name="T38" fmla="*/ 592034 w 3409"/>
              <a:gd name="T39" fmla="*/ 1330416 h 3216"/>
              <a:gd name="T40" fmla="*/ 604181 w 3409"/>
              <a:gd name="T41" fmla="*/ 1279185 h 3216"/>
              <a:gd name="T42" fmla="*/ 665973 w 3409"/>
              <a:gd name="T43" fmla="*/ 1070565 h 3216"/>
              <a:gd name="T44" fmla="*/ 433067 w 3409"/>
              <a:gd name="T45" fmla="*/ 1185702 h 3216"/>
              <a:gd name="T46" fmla="*/ 474261 w 3409"/>
              <a:gd name="T47" fmla="*/ 954899 h 3216"/>
              <a:gd name="T48" fmla="*/ 354904 w 3409"/>
              <a:gd name="T49" fmla="*/ 173234 h 3216"/>
              <a:gd name="T50" fmla="*/ 281494 w 3409"/>
              <a:gd name="T51" fmla="*/ 577799 h 3216"/>
              <a:gd name="T52" fmla="*/ 960669 w 3409"/>
              <a:gd name="T53" fmla="*/ 921626 h 3216"/>
              <a:gd name="T54" fmla="*/ 931622 w 3409"/>
              <a:gd name="T55" fmla="*/ 1204716 h 3216"/>
              <a:gd name="T56" fmla="*/ 946410 w 3409"/>
              <a:gd name="T57" fmla="*/ 1309818 h 3216"/>
              <a:gd name="T58" fmla="*/ 1019292 w 3409"/>
              <a:gd name="T59" fmla="*/ 1256474 h 3216"/>
              <a:gd name="T60" fmla="*/ 960669 w 3409"/>
              <a:gd name="T61" fmla="*/ 921626 h 3216"/>
              <a:gd name="T62" fmla="*/ 1629283 w 3409"/>
              <a:gd name="T63" fmla="*/ 193304 h 3216"/>
              <a:gd name="T64" fmla="*/ 1383702 w 3409"/>
              <a:gd name="T65" fmla="*/ 199642 h 3216"/>
              <a:gd name="T66" fmla="*/ 1647767 w 3409"/>
              <a:gd name="T67" fmla="*/ 353862 h 3216"/>
              <a:gd name="T68" fmla="*/ 1476653 w 3409"/>
              <a:gd name="T69" fmla="*/ 773743 h 3216"/>
              <a:gd name="T70" fmla="*/ 1793003 w 3409"/>
              <a:gd name="T71" fmla="*/ 366538 h 3216"/>
              <a:gd name="T72" fmla="*/ 1770294 w 3409"/>
              <a:gd name="T73" fmla="*/ 314251 h 3216"/>
              <a:gd name="T74" fmla="*/ 1352014 w 3409"/>
              <a:gd name="T75" fmla="*/ 252985 h 3216"/>
              <a:gd name="T76" fmla="*/ 1255894 w 3409"/>
              <a:gd name="T77" fmla="*/ 1023559 h 3216"/>
              <a:gd name="T78" fmla="*/ 1352014 w 3409"/>
              <a:gd name="T79" fmla="*/ 252985 h 32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09" h="3216">
                <a:moveTo>
                  <a:pt x="646" y="0"/>
                </a:moveTo>
                <a:cubicBezTo>
                  <a:pt x="2580" y="0"/>
                  <a:pt x="2580" y="0"/>
                  <a:pt x="2580" y="0"/>
                </a:cubicBezTo>
                <a:cubicBezTo>
                  <a:pt x="2701" y="0"/>
                  <a:pt x="2701" y="0"/>
                  <a:pt x="2701" y="0"/>
                </a:cubicBezTo>
                <a:cubicBezTo>
                  <a:pt x="2346" y="244"/>
                  <a:pt x="2346" y="244"/>
                  <a:pt x="2346" y="244"/>
                </a:cubicBezTo>
                <a:cubicBezTo>
                  <a:pt x="810" y="244"/>
                  <a:pt x="810" y="244"/>
                  <a:pt x="810" y="244"/>
                </a:cubicBezTo>
                <a:cubicBezTo>
                  <a:pt x="641" y="1175"/>
                  <a:pt x="641" y="1175"/>
                  <a:pt x="641" y="1175"/>
                </a:cubicBezTo>
                <a:cubicBezTo>
                  <a:pt x="630" y="1234"/>
                  <a:pt x="630" y="1234"/>
                  <a:pt x="630" y="1234"/>
                </a:cubicBezTo>
                <a:cubicBezTo>
                  <a:pt x="572" y="1224"/>
                  <a:pt x="572" y="1224"/>
                  <a:pt x="572" y="1224"/>
                </a:cubicBezTo>
                <a:cubicBezTo>
                  <a:pt x="243" y="1169"/>
                  <a:pt x="243" y="1169"/>
                  <a:pt x="243" y="1169"/>
                </a:cubicBezTo>
                <a:cubicBezTo>
                  <a:pt x="243" y="2973"/>
                  <a:pt x="243" y="2973"/>
                  <a:pt x="243" y="2973"/>
                </a:cubicBezTo>
                <a:cubicBezTo>
                  <a:pt x="2458" y="2973"/>
                  <a:pt x="2458" y="2973"/>
                  <a:pt x="2458" y="2973"/>
                </a:cubicBezTo>
                <a:cubicBezTo>
                  <a:pt x="2458" y="2182"/>
                  <a:pt x="2458" y="2182"/>
                  <a:pt x="2458" y="2182"/>
                </a:cubicBezTo>
                <a:cubicBezTo>
                  <a:pt x="2701" y="1862"/>
                  <a:pt x="2701" y="1862"/>
                  <a:pt x="2701" y="1862"/>
                </a:cubicBezTo>
                <a:cubicBezTo>
                  <a:pt x="2701" y="3095"/>
                  <a:pt x="2701" y="3095"/>
                  <a:pt x="2701" y="3095"/>
                </a:cubicBezTo>
                <a:cubicBezTo>
                  <a:pt x="2701" y="3216"/>
                  <a:pt x="2701" y="3216"/>
                  <a:pt x="2701" y="3216"/>
                </a:cubicBezTo>
                <a:cubicBezTo>
                  <a:pt x="2580" y="3216"/>
                  <a:pt x="2580" y="3216"/>
                  <a:pt x="2580" y="3216"/>
                </a:cubicBezTo>
                <a:cubicBezTo>
                  <a:pt x="122" y="3216"/>
                  <a:pt x="122" y="3216"/>
                  <a:pt x="122" y="3216"/>
                </a:cubicBezTo>
                <a:cubicBezTo>
                  <a:pt x="0" y="3216"/>
                  <a:pt x="0" y="3216"/>
                  <a:pt x="0" y="3216"/>
                </a:cubicBezTo>
                <a:cubicBezTo>
                  <a:pt x="0" y="3095"/>
                  <a:pt x="0" y="3095"/>
                  <a:pt x="0" y="3095"/>
                </a:cubicBezTo>
                <a:cubicBezTo>
                  <a:pt x="0" y="1087"/>
                  <a:pt x="0" y="1087"/>
                  <a:pt x="0" y="1087"/>
                </a:cubicBezTo>
                <a:cubicBezTo>
                  <a:pt x="0" y="1057"/>
                  <a:pt x="0" y="1057"/>
                  <a:pt x="0" y="1057"/>
                </a:cubicBezTo>
                <a:cubicBezTo>
                  <a:pt x="15" y="1029"/>
                  <a:pt x="15" y="1029"/>
                  <a:pt x="15" y="1029"/>
                </a:cubicBezTo>
                <a:cubicBezTo>
                  <a:pt x="539" y="64"/>
                  <a:pt x="539" y="64"/>
                  <a:pt x="539" y="64"/>
                </a:cubicBezTo>
                <a:cubicBezTo>
                  <a:pt x="574" y="0"/>
                  <a:pt x="574" y="0"/>
                  <a:pt x="574" y="0"/>
                </a:cubicBezTo>
                <a:cubicBezTo>
                  <a:pt x="646" y="0"/>
                  <a:pt x="646" y="0"/>
                  <a:pt x="646" y="0"/>
                </a:cubicBezTo>
                <a:close/>
                <a:moveTo>
                  <a:pt x="406" y="2166"/>
                </a:moveTo>
                <a:cubicBezTo>
                  <a:pt x="567" y="2251"/>
                  <a:pt x="567" y="2251"/>
                  <a:pt x="567" y="2251"/>
                </a:cubicBezTo>
                <a:cubicBezTo>
                  <a:pt x="572" y="2241"/>
                  <a:pt x="717" y="1843"/>
                  <a:pt x="704" y="1965"/>
                </a:cubicBezTo>
                <a:cubicBezTo>
                  <a:pt x="692" y="2084"/>
                  <a:pt x="615" y="2249"/>
                  <a:pt x="647" y="2358"/>
                </a:cubicBezTo>
                <a:cubicBezTo>
                  <a:pt x="670" y="2436"/>
                  <a:pt x="719" y="2473"/>
                  <a:pt x="804" y="2448"/>
                </a:cubicBezTo>
                <a:cubicBezTo>
                  <a:pt x="839" y="2438"/>
                  <a:pt x="880" y="2419"/>
                  <a:pt x="923" y="2395"/>
                </a:cubicBezTo>
                <a:cubicBezTo>
                  <a:pt x="858" y="2470"/>
                  <a:pt x="802" y="2543"/>
                  <a:pt x="784" y="2604"/>
                </a:cubicBezTo>
                <a:cubicBezTo>
                  <a:pt x="758" y="2691"/>
                  <a:pt x="781" y="2756"/>
                  <a:pt x="879" y="2785"/>
                </a:cubicBezTo>
                <a:cubicBezTo>
                  <a:pt x="1012" y="2824"/>
                  <a:pt x="1133" y="2736"/>
                  <a:pt x="1229" y="2666"/>
                </a:cubicBezTo>
                <a:cubicBezTo>
                  <a:pt x="1239" y="2658"/>
                  <a:pt x="1248" y="2651"/>
                  <a:pt x="1257" y="2645"/>
                </a:cubicBezTo>
                <a:cubicBezTo>
                  <a:pt x="1367" y="2786"/>
                  <a:pt x="1720" y="2741"/>
                  <a:pt x="1721" y="2741"/>
                </a:cubicBezTo>
                <a:cubicBezTo>
                  <a:pt x="1698" y="2560"/>
                  <a:pt x="1698" y="2560"/>
                  <a:pt x="1698" y="2560"/>
                </a:cubicBezTo>
                <a:cubicBezTo>
                  <a:pt x="1697" y="2560"/>
                  <a:pt x="1415" y="2596"/>
                  <a:pt x="1406" y="2546"/>
                </a:cubicBezTo>
                <a:cubicBezTo>
                  <a:pt x="1388" y="2453"/>
                  <a:pt x="1337" y="2426"/>
                  <a:pt x="1262" y="2440"/>
                </a:cubicBezTo>
                <a:cubicBezTo>
                  <a:pt x="1216" y="2449"/>
                  <a:pt x="1172" y="2481"/>
                  <a:pt x="1121" y="2519"/>
                </a:cubicBezTo>
                <a:cubicBezTo>
                  <a:pt x="1079" y="2549"/>
                  <a:pt x="1030" y="2585"/>
                  <a:pt x="988" y="2602"/>
                </a:cubicBezTo>
                <a:cubicBezTo>
                  <a:pt x="1024" y="2552"/>
                  <a:pt x="1085" y="2486"/>
                  <a:pt x="1144" y="2422"/>
                </a:cubicBezTo>
                <a:cubicBezTo>
                  <a:pt x="1232" y="2326"/>
                  <a:pt x="1316" y="2235"/>
                  <a:pt x="1334" y="2167"/>
                </a:cubicBezTo>
                <a:cubicBezTo>
                  <a:pt x="1354" y="2089"/>
                  <a:pt x="1327" y="2045"/>
                  <a:pt x="1261" y="2027"/>
                </a:cubicBezTo>
                <a:cubicBezTo>
                  <a:pt x="1195" y="2010"/>
                  <a:pt x="1095" y="2074"/>
                  <a:pt x="984" y="2145"/>
                </a:cubicBezTo>
                <a:cubicBezTo>
                  <a:pt x="928" y="2181"/>
                  <a:pt x="869" y="2218"/>
                  <a:pt x="820" y="2245"/>
                </a:cubicBezTo>
                <a:cubicBezTo>
                  <a:pt x="826" y="2173"/>
                  <a:pt x="849" y="2064"/>
                  <a:pt x="868" y="1971"/>
                </a:cubicBezTo>
                <a:cubicBezTo>
                  <a:pt x="882" y="1905"/>
                  <a:pt x="894" y="1846"/>
                  <a:pt x="898" y="1808"/>
                </a:cubicBezTo>
                <a:cubicBezTo>
                  <a:pt x="990" y="1069"/>
                  <a:pt x="408" y="2163"/>
                  <a:pt x="406" y="2166"/>
                </a:cubicBezTo>
                <a:close/>
                <a:moveTo>
                  <a:pt x="672" y="328"/>
                </a:moveTo>
                <a:cubicBezTo>
                  <a:pt x="279" y="1052"/>
                  <a:pt x="279" y="1052"/>
                  <a:pt x="279" y="1052"/>
                </a:cubicBezTo>
                <a:cubicBezTo>
                  <a:pt x="533" y="1094"/>
                  <a:pt x="533" y="1094"/>
                  <a:pt x="533" y="1094"/>
                </a:cubicBezTo>
                <a:cubicBezTo>
                  <a:pt x="672" y="328"/>
                  <a:pt x="672" y="328"/>
                  <a:pt x="672" y="328"/>
                </a:cubicBezTo>
                <a:close/>
                <a:moveTo>
                  <a:pt x="1819" y="1745"/>
                </a:moveTo>
                <a:cubicBezTo>
                  <a:pt x="1730" y="2262"/>
                  <a:pt x="1730" y="2262"/>
                  <a:pt x="1730" y="2262"/>
                </a:cubicBezTo>
                <a:cubicBezTo>
                  <a:pt x="1764" y="2281"/>
                  <a:pt x="1764" y="2281"/>
                  <a:pt x="1764" y="2281"/>
                </a:cubicBezTo>
                <a:cubicBezTo>
                  <a:pt x="1723" y="2439"/>
                  <a:pt x="1723" y="2439"/>
                  <a:pt x="1723" y="2439"/>
                </a:cubicBezTo>
                <a:cubicBezTo>
                  <a:pt x="1792" y="2480"/>
                  <a:pt x="1792" y="2480"/>
                  <a:pt x="1792" y="2480"/>
                </a:cubicBezTo>
                <a:cubicBezTo>
                  <a:pt x="1905" y="2364"/>
                  <a:pt x="1905" y="2364"/>
                  <a:pt x="1905" y="2364"/>
                </a:cubicBezTo>
                <a:cubicBezTo>
                  <a:pt x="1930" y="2379"/>
                  <a:pt x="1930" y="2379"/>
                  <a:pt x="1930" y="2379"/>
                </a:cubicBezTo>
                <a:cubicBezTo>
                  <a:pt x="2319" y="2038"/>
                  <a:pt x="2319" y="2038"/>
                  <a:pt x="2319" y="2038"/>
                </a:cubicBezTo>
                <a:cubicBezTo>
                  <a:pt x="1819" y="1745"/>
                  <a:pt x="1819" y="1745"/>
                  <a:pt x="1819" y="1745"/>
                </a:cubicBezTo>
                <a:close/>
                <a:moveTo>
                  <a:pt x="3094" y="444"/>
                </a:moveTo>
                <a:cubicBezTo>
                  <a:pt x="3085" y="366"/>
                  <a:pt x="3085" y="366"/>
                  <a:pt x="3085" y="366"/>
                </a:cubicBezTo>
                <a:cubicBezTo>
                  <a:pt x="2885" y="248"/>
                  <a:pt x="2885" y="248"/>
                  <a:pt x="2885" y="248"/>
                </a:cubicBezTo>
                <a:cubicBezTo>
                  <a:pt x="2620" y="378"/>
                  <a:pt x="2620" y="378"/>
                  <a:pt x="2620" y="378"/>
                </a:cubicBezTo>
                <a:cubicBezTo>
                  <a:pt x="2848" y="511"/>
                  <a:pt x="2848" y="511"/>
                  <a:pt x="2848" y="511"/>
                </a:cubicBezTo>
                <a:cubicBezTo>
                  <a:pt x="3120" y="670"/>
                  <a:pt x="3120" y="670"/>
                  <a:pt x="3120" y="670"/>
                </a:cubicBezTo>
                <a:cubicBezTo>
                  <a:pt x="3201" y="718"/>
                  <a:pt x="3201" y="718"/>
                  <a:pt x="3201" y="718"/>
                </a:cubicBezTo>
                <a:cubicBezTo>
                  <a:pt x="3126" y="1003"/>
                  <a:pt x="2993" y="1253"/>
                  <a:pt x="2796" y="1465"/>
                </a:cubicBezTo>
                <a:cubicBezTo>
                  <a:pt x="2929" y="1589"/>
                  <a:pt x="2929" y="1589"/>
                  <a:pt x="2929" y="1589"/>
                </a:cubicBezTo>
                <a:cubicBezTo>
                  <a:pt x="3163" y="1336"/>
                  <a:pt x="3316" y="1037"/>
                  <a:pt x="3395" y="694"/>
                </a:cubicBezTo>
                <a:cubicBezTo>
                  <a:pt x="3409" y="629"/>
                  <a:pt x="3409" y="629"/>
                  <a:pt x="3409" y="629"/>
                </a:cubicBezTo>
                <a:cubicBezTo>
                  <a:pt x="3352" y="595"/>
                  <a:pt x="3352" y="595"/>
                  <a:pt x="3352" y="595"/>
                </a:cubicBezTo>
                <a:cubicBezTo>
                  <a:pt x="3094" y="444"/>
                  <a:pt x="3094" y="444"/>
                  <a:pt x="3094" y="444"/>
                </a:cubicBezTo>
                <a:close/>
                <a:moveTo>
                  <a:pt x="2560" y="479"/>
                </a:moveTo>
                <a:cubicBezTo>
                  <a:pt x="2250" y="824"/>
                  <a:pt x="2026" y="1215"/>
                  <a:pt x="1878" y="1645"/>
                </a:cubicBezTo>
                <a:cubicBezTo>
                  <a:pt x="2044" y="1743"/>
                  <a:pt x="2211" y="1841"/>
                  <a:pt x="2378" y="1938"/>
                </a:cubicBezTo>
                <a:cubicBezTo>
                  <a:pt x="2664" y="1579"/>
                  <a:pt x="2893" y="1191"/>
                  <a:pt x="3060" y="772"/>
                </a:cubicBezTo>
                <a:cubicBezTo>
                  <a:pt x="2894" y="675"/>
                  <a:pt x="2727" y="577"/>
                  <a:pt x="2560" y="47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E4A17B91-3BF1-49FA-8556-7772634DBF89}" type="slidenum">
              <a:rPr lang="zh-CN" altLang="en-US" smtClean="0"/>
            </a:fld>
            <a:endParaRPr lang="zh-CN" altLang="en-US"/>
          </a:p>
        </p:txBody>
      </p:sp>
      <p:sp>
        <p:nvSpPr>
          <p:cNvPr id="3" name="文本框 8"/>
          <p:cNvSpPr txBox="1"/>
          <p:nvPr>
            <p:custDataLst>
              <p:tags r:id="rId1"/>
            </p:custDataLst>
          </p:nvPr>
        </p:nvSpPr>
        <p:spPr>
          <a:xfrm>
            <a:off x="1" y="591765"/>
            <a:ext cx="6911787" cy="707886"/>
          </a:xfrm>
          <a:prstGeom prst="rect">
            <a:avLst/>
          </a:prstGeom>
          <a:solidFill>
            <a:schemeClr val="tx1">
              <a:alpha val="73000"/>
            </a:schemeClr>
          </a:solidFill>
        </p:spPr>
        <p:txBody>
          <a:bodyPr wrap="square" rtlCol="0">
            <a:spAutoFit/>
          </a:bodyPr>
          <a:lstStyle/>
          <a:p>
            <a:pPr algn="ctr"/>
            <a:r>
              <a:rPr lang="zh-CN" altLang="en-US" sz="4000" b="1" dirty="0" smtClean="0">
                <a:solidFill>
                  <a:schemeClr val="bg1">
                    <a:lumMod val="50000"/>
                  </a:schemeClr>
                </a:solidFill>
              </a:rPr>
              <a:t>一、君主立宪制确立的背景</a:t>
            </a:r>
            <a:endParaRPr lang="zh-CN" altLang="en-US" sz="4000" b="1" dirty="0">
              <a:solidFill>
                <a:schemeClr val="bg1">
                  <a:lumMod val="50000"/>
                </a:schemeClr>
              </a:solidFill>
            </a:endParaRPr>
          </a:p>
        </p:txBody>
      </p:sp>
      <p:sp>
        <p:nvSpPr>
          <p:cNvPr id="5" name="TextBox 4"/>
          <p:cNvSpPr txBox="1"/>
          <p:nvPr/>
        </p:nvSpPr>
        <p:spPr>
          <a:xfrm>
            <a:off x="723900" y="1822450"/>
            <a:ext cx="3594735" cy="645160"/>
          </a:xfrm>
          <a:prstGeom prst="rect">
            <a:avLst/>
          </a:prstGeom>
          <a:noFill/>
        </p:spPr>
        <p:txBody>
          <a:bodyPr wrap="square" rtlCol="0">
            <a:spAutoFit/>
          </a:bodyPr>
          <a:lstStyle/>
          <a:p>
            <a:r>
              <a:rPr lang="en-US" sz="3600" b="1" dirty="0" smtClean="0">
                <a:solidFill>
                  <a:schemeClr val="bg1">
                    <a:lumMod val="50000"/>
                  </a:schemeClr>
                </a:solidFill>
                <a:latin typeface="+mn-ea"/>
              </a:rPr>
              <a:t>1.</a:t>
            </a:r>
            <a:r>
              <a:rPr lang="en-US" altLang="zh-CN" sz="3600" b="1" dirty="0" smtClean="0">
                <a:solidFill>
                  <a:schemeClr val="bg1">
                    <a:lumMod val="50000"/>
                  </a:schemeClr>
                </a:solidFill>
                <a:latin typeface="+mn-ea"/>
              </a:rPr>
              <a:t>《</a:t>
            </a:r>
            <a:r>
              <a:rPr lang="zh-CN" altLang="en-US" sz="3600" b="1" dirty="0" smtClean="0">
                <a:solidFill>
                  <a:schemeClr val="bg1">
                    <a:lumMod val="50000"/>
                  </a:schemeClr>
                </a:solidFill>
                <a:latin typeface="+mn-ea"/>
              </a:rPr>
              <a:t>大宪章</a:t>
            </a:r>
            <a:r>
              <a:rPr lang="en-US" altLang="zh-CN" sz="3600" b="1" dirty="0" smtClean="0">
                <a:solidFill>
                  <a:schemeClr val="bg1">
                    <a:lumMod val="50000"/>
                  </a:schemeClr>
                </a:solidFill>
                <a:latin typeface="+mn-ea"/>
              </a:rPr>
              <a:t>》</a:t>
            </a:r>
            <a:endParaRPr lang="zh-CN" altLang="en-US" sz="3600" b="1" dirty="0">
              <a:solidFill>
                <a:schemeClr val="bg1">
                  <a:lumMod val="50000"/>
                </a:schemeClr>
              </a:solidFill>
              <a:latin typeface="+mn-ea"/>
            </a:endParaRPr>
          </a:p>
        </p:txBody>
      </p:sp>
      <p:sp>
        <p:nvSpPr>
          <p:cNvPr id="6" name="矩形 5"/>
          <p:cNvSpPr/>
          <p:nvPr/>
        </p:nvSpPr>
        <p:spPr>
          <a:xfrm>
            <a:off x="724085" y="3219835"/>
            <a:ext cx="2859405" cy="645160"/>
          </a:xfrm>
          <a:prstGeom prst="rect">
            <a:avLst/>
          </a:prstGeom>
        </p:spPr>
        <p:txBody>
          <a:bodyPr wrap="none">
            <a:spAutoFit/>
          </a:bodyPr>
          <a:lstStyle/>
          <a:p>
            <a:r>
              <a:rPr lang="en-US" sz="3600" b="1" dirty="0">
                <a:solidFill>
                  <a:schemeClr val="bg1">
                    <a:lumMod val="50000"/>
                  </a:schemeClr>
                </a:solidFill>
              </a:rPr>
              <a:t>2.</a:t>
            </a:r>
            <a:r>
              <a:rPr lang="zh-CN" altLang="en-US" sz="3600" b="1" dirty="0">
                <a:solidFill>
                  <a:schemeClr val="bg1">
                    <a:lumMod val="50000"/>
                  </a:schemeClr>
                </a:solidFill>
              </a:rPr>
              <a:t>议会的</a:t>
            </a:r>
            <a:r>
              <a:rPr lang="zh-CN" altLang="en-US" sz="3600" b="1" dirty="0" smtClean="0">
                <a:solidFill>
                  <a:schemeClr val="bg1">
                    <a:lumMod val="50000"/>
                  </a:schemeClr>
                </a:solidFill>
              </a:rPr>
              <a:t>召开</a:t>
            </a:r>
            <a:endParaRPr lang="en-US" altLang="zh-CN" sz="3600" b="1" dirty="0">
              <a:solidFill>
                <a:schemeClr val="bg1">
                  <a:lumMod val="50000"/>
                </a:schemeClr>
              </a:solidFill>
            </a:endParaRPr>
          </a:p>
        </p:txBody>
      </p:sp>
      <p:sp>
        <p:nvSpPr>
          <p:cNvPr id="7" name="TextBox 2"/>
          <p:cNvSpPr txBox="1"/>
          <p:nvPr/>
        </p:nvSpPr>
        <p:spPr>
          <a:xfrm>
            <a:off x="723869" y="4617597"/>
            <a:ext cx="4574272" cy="645160"/>
          </a:xfrm>
          <a:prstGeom prst="rect">
            <a:avLst/>
          </a:prstGeom>
          <a:solidFill>
            <a:schemeClr val="tx1">
              <a:alpha val="75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dirty="0" smtClean="0">
                <a:solidFill>
                  <a:schemeClr val="bg1">
                    <a:lumMod val="50000"/>
                  </a:schemeClr>
                </a:solidFill>
                <a:latin typeface="+mn-ea"/>
              </a:rPr>
              <a:t>3.</a:t>
            </a:r>
            <a:r>
              <a:rPr lang="zh-CN" altLang="en-US" sz="3600" b="1" dirty="0" smtClean="0">
                <a:solidFill>
                  <a:schemeClr val="bg1">
                    <a:lumMod val="50000"/>
                  </a:schemeClr>
                </a:solidFill>
                <a:latin typeface="+mn-ea"/>
              </a:rPr>
              <a:t>英国资产阶级革命</a:t>
            </a:r>
            <a:endParaRPr lang="zh-CN" altLang="en-US" sz="3600" b="1" u="sng" dirty="0">
              <a:solidFill>
                <a:schemeClr val="accent6">
                  <a:lumMod val="60000"/>
                  <a:lumOff val="40000"/>
                </a:schemeClr>
              </a:solidFill>
              <a:latin typeface="+mn-ea"/>
            </a:endParaRPr>
          </a:p>
        </p:txBody>
      </p:sp>
      <p:grpSp>
        <p:nvGrpSpPr>
          <p:cNvPr id="8" name="组合 7"/>
          <p:cNvGrpSpPr/>
          <p:nvPr/>
        </p:nvGrpSpPr>
        <p:grpSpPr>
          <a:xfrm>
            <a:off x="5130165" y="3963670"/>
            <a:ext cx="1105535" cy="1947545"/>
            <a:chOff x="2714193" y="2009823"/>
            <a:chExt cx="1105245" cy="1014383"/>
          </a:xfrm>
        </p:grpSpPr>
        <p:cxnSp>
          <p:nvCxnSpPr>
            <p:cNvPr id="11" name="直接连接符 10"/>
            <p:cNvCxnSpPr/>
            <p:nvPr/>
          </p:nvCxnSpPr>
          <p:spPr>
            <a:xfrm>
              <a:off x="3273160" y="2009823"/>
              <a:ext cx="546278"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273160" y="3024205"/>
              <a:ext cx="546278"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273160" y="2013441"/>
              <a:ext cx="0" cy="101076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714193" y="2518824"/>
              <a:ext cx="546278" cy="1"/>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8" name="文本框 17"/>
          <p:cNvSpPr txBox="1"/>
          <p:nvPr/>
        </p:nvSpPr>
        <p:spPr>
          <a:xfrm>
            <a:off x="6144260" y="3625850"/>
            <a:ext cx="2374900" cy="645160"/>
          </a:xfrm>
          <a:prstGeom prst="rect">
            <a:avLst/>
          </a:prstGeom>
          <a:noFill/>
        </p:spPr>
        <p:txBody>
          <a:bodyPr wrap="square" rtlCol="0">
            <a:spAutoFit/>
          </a:bodyPr>
          <a:p>
            <a:r>
              <a:rPr lang="zh-CN" altLang="en-US" sz="360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a:t>
            </a:r>
            <a:r>
              <a:rPr lang="en-US" altLang="zh-CN" sz="360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1</a:t>
            </a:r>
            <a:r>
              <a:rPr lang="zh-CN" altLang="en-US" sz="360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）背景</a:t>
            </a:r>
            <a:endParaRPr lang="zh-CN" altLang="en-US" sz="360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endParaRPr>
          </a:p>
        </p:txBody>
      </p:sp>
      <p:sp>
        <p:nvSpPr>
          <p:cNvPr id="20" name="文本框 19"/>
          <p:cNvSpPr txBox="1"/>
          <p:nvPr/>
        </p:nvSpPr>
        <p:spPr>
          <a:xfrm>
            <a:off x="6144260" y="4617720"/>
            <a:ext cx="2374900" cy="645160"/>
          </a:xfrm>
          <a:prstGeom prst="rect">
            <a:avLst/>
          </a:prstGeom>
          <a:noFill/>
        </p:spPr>
        <p:txBody>
          <a:bodyPr wrap="square" rtlCol="0">
            <a:spAutoFit/>
          </a:bodyPr>
          <a:p>
            <a:r>
              <a:rPr lang="zh-CN" altLang="en-US" sz="360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a:t>
            </a:r>
            <a:r>
              <a:rPr lang="en-US" altLang="zh-CN" sz="360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2</a:t>
            </a:r>
            <a:r>
              <a:rPr lang="zh-CN" altLang="en-US" sz="360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）过程</a:t>
            </a:r>
            <a:endParaRPr lang="zh-CN" altLang="en-US" sz="360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endParaRPr>
          </a:p>
        </p:txBody>
      </p:sp>
      <p:sp>
        <p:nvSpPr>
          <p:cNvPr id="21" name="文本框 20"/>
          <p:cNvSpPr txBox="1"/>
          <p:nvPr/>
        </p:nvSpPr>
        <p:spPr>
          <a:xfrm>
            <a:off x="6144260" y="5711190"/>
            <a:ext cx="2374900" cy="645160"/>
          </a:xfrm>
          <a:prstGeom prst="rect">
            <a:avLst/>
          </a:prstGeom>
          <a:noFill/>
        </p:spPr>
        <p:txBody>
          <a:bodyPr wrap="square" rtlCol="0">
            <a:spAutoFit/>
          </a:bodyPr>
          <a:p>
            <a:r>
              <a:rPr lang="zh-CN" altLang="en-US" sz="360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a:t>
            </a:r>
            <a:r>
              <a:rPr lang="en-US" altLang="zh-CN" sz="360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3</a:t>
            </a:r>
            <a:r>
              <a:rPr lang="zh-CN" altLang="en-US" sz="360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）意义</a:t>
            </a:r>
            <a:endParaRPr lang="zh-CN" altLang="en-US" sz="360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bldLvl="0" animBg="1"/>
      <p:bldP spid="18"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E4A17B91-3BF1-49FA-8556-7772634DBF89}" type="slidenum">
              <a:rPr lang="zh-CN" altLang="en-US" smtClean="0"/>
            </a:fld>
            <a:endParaRPr lang="zh-CN" altLang="en-US"/>
          </a:p>
        </p:txBody>
      </p:sp>
      <p:sp>
        <p:nvSpPr>
          <p:cNvPr id="3" name="TextBox 2"/>
          <p:cNvSpPr txBox="1"/>
          <p:nvPr/>
        </p:nvSpPr>
        <p:spPr>
          <a:xfrm>
            <a:off x="134620" y="443865"/>
            <a:ext cx="6507480" cy="706755"/>
          </a:xfrm>
          <a:prstGeom prst="rect">
            <a:avLst/>
          </a:prstGeom>
          <a:solidFill>
            <a:schemeClr val="tx1">
              <a:alpha val="74000"/>
            </a:schemeClr>
          </a:solidFill>
        </p:spPr>
        <p:txBody>
          <a:bodyPr wrap="square" rtlCol="0">
            <a:spAutoFit/>
          </a:bodyPr>
          <a:lstStyle/>
          <a:p>
            <a:r>
              <a:rPr lang="zh-CN" altLang="en-US" sz="4000" b="1" dirty="0" smtClean="0">
                <a:solidFill>
                  <a:schemeClr val="bg1">
                    <a:lumMod val="50000"/>
                  </a:schemeClr>
                </a:solidFill>
              </a:rPr>
              <a:t>二、君主立宪制发展的过程</a:t>
            </a:r>
            <a:endParaRPr lang="zh-CN" altLang="en-US" sz="4000" b="1" dirty="0" smtClean="0">
              <a:solidFill>
                <a:schemeClr val="bg1">
                  <a:lumMod val="50000"/>
                </a:schemeClr>
              </a:solidFill>
            </a:endParaRPr>
          </a:p>
        </p:txBody>
      </p:sp>
      <p:sp>
        <p:nvSpPr>
          <p:cNvPr id="4" name="矩形 3"/>
          <p:cNvSpPr/>
          <p:nvPr/>
        </p:nvSpPr>
        <p:spPr>
          <a:xfrm>
            <a:off x="7633606" y="504225"/>
            <a:ext cx="4339650" cy="646331"/>
          </a:xfrm>
          <a:prstGeom prst="rect">
            <a:avLst/>
          </a:prstGeom>
          <a:solidFill>
            <a:schemeClr val="tx1">
              <a:alpha val="74000"/>
            </a:schemeClr>
          </a:solidFill>
        </p:spPr>
        <p:txBody>
          <a:bodyPr wrap="none">
            <a:spAutoFit/>
          </a:bodyPr>
          <a:lstStyle/>
          <a:p>
            <a:r>
              <a:rPr lang="zh-CN" altLang="en-US" sz="3600" b="1" dirty="0">
                <a:solidFill>
                  <a:schemeClr val="bg1">
                    <a:lumMod val="50000"/>
                  </a:schemeClr>
                </a:solidFill>
                <a:latin typeface="+mn-ea"/>
              </a:rPr>
              <a:t>（一）</a:t>
            </a:r>
            <a:r>
              <a:rPr lang="en-US" altLang="zh-CN" sz="3600" b="1" dirty="0">
                <a:solidFill>
                  <a:schemeClr val="bg1">
                    <a:lumMod val="50000"/>
                  </a:schemeClr>
                </a:solidFill>
                <a:latin typeface="+mn-ea"/>
              </a:rPr>
              <a:t>《</a:t>
            </a:r>
            <a:r>
              <a:rPr lang="zh-CN" altLang="en-US" sz="3600" b="1" dirty="0">
                <a:solidFill>
                  <a:schemeClr val="bg1">
                    <a:lumMod val="50000"/>
                  </a:schemeClr>
                </a:solidFill>
                <a:latin typeface="+mn-ea"/>
              </a:rPr>
              <a:t>权利法案</a:t>
            </a:r>
            <a:r>
              <a:rPr lang="en-US" altLang="zh-CN" sz="3600" b="1" dirty="0">
                <a:solidFill>
                  <a:schemeClr val="bg1">
                    <a:lumMod val="50000"/>
                  </a:schemeClr>
                </a:solidFill>
                <a:latin typeface="+mn-ea"/>
              </a:rPr>
              <a:t>》</a:t>
            </a:r>
            <a:endParaRPr lang="zh-CN" altLang="en-US" sz="3600" b="1" dirty="0">
              <a:solidFill>
                <a:schemeClr val="bg1">
                  <a:lumMod val="50000"/>
                </a:schemeClr>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9395557" y="6480150"/>
            <a:ext cx="2743200" cy="365125"/>
          </a:xfrm>
        </p:spPr>
        <p:txBody>
          <a:bodyPr/>
          <a:lstStyle/>
          <a:p>
            <a:fld id="{E4A17B91-3BF1-49FA-8556-7772634DBF89}" type="slidenum">
              <a:rPr lang="zh-CN" altLang="en-US" smtClean="0"/>
            </a:fld>
            <a:endParaRPr lang="zh-CN" altLang="en-US" dirty="0"/>
          </a:p>
        </p:txBody>
      </p:sp>
      <p:sp>
        <p:nvSpPr>
          <p:cNvPr id="3" name="TextBox 2"/>
          <p:cNvSpPr txBox="1"/>
          <p:nvPr/>
        </p:nvSpPr>
        <p:spPr>
          <a:xfrm>
            <a:off x="417192" y="197301"/>
            <a:ext cx="6534937" cy="646331"/>
          </a:xfrm>
          <a:prstGeom prst="rect">
            <a:avLst/>
          </a:prstGeom>
          <a:solidFill>
            <a:schemeClr val="tx1">
              <a:alpha val="74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600" b="1" dirty="0" smtClean="0">
                <a:solidFill>
                  <a:schemeClr val="bg1">
                    <a:lumMod val="50000"/>
                  </a:schemeClr>
                </a:solidFill>
              </a:rPr>
              <a:t>（一）</a:t>
            </a:r>
            <a:r>
              <a:rPr lang="en-US" altLang="zh-CN" sz="3600" b="1" dirty="0" smtClean="0">
                <a:solidFill>
                  <a:schemeClr val="bg1">
                    <a:lumMod val="50000"/>
                  </a:schemeClr>
                </a:solidFill>
              </a:rPr>
              <a:t>《</a:t>
            </a:r>
            <a:r>
              <a:rPr lang="zh-CN" altLang="en-US" sz="3600" b="1" dirty="0" smtClean="0">
                <a:solidFill>
                  <a:schemeClr val="bg1">
                    <a:lumMod val="50000"/>
                  </a:schemeClr>
                </a:solidFill>
              </a:rPr>
              <a:t>权利法案</a:t>
            </a:r>
            <a:r>
              <a:rPr lang="en-US" altLang="zh-CN" sz="3600" b="1" dirty="0" smtClean="0">
                <a:solidFill>
                  <a:schemeClr val="bg1">
                    <a:lumMod val="50000"/>
                  </a:schemeClr>
                </a:solidFill>
              </a:rPr>
              <a:t>》</a:t>
            </a:r>
            <a:r>
              <a:rPr lang="zh-CN" altLang="en-US" sz="3600" b="1" dirty="0" smtClean="0">
                <a:solidFill>
                  <a:srgbClr val="FF0000"/>
                </a:solidFill>
              </a:rPr>
              <a:t>（</a:t>
            </a:r>
            <a:r>
              <a:rPr lang="en-US" altLang="zh-CN" sz="3600" b="1" dirty="0" smtClean="0">
                <a:solidFill>
                  <a:srgbClr val="FF0000"/>
                </a:solidFill>
              </a:rPr>
              <a:t>1689</a:t>
            </a:r>
            <a:r>
              <a:rPr lang="zh-CN" altLang="en-US" sz="3600" b="1" dirty="0" smtClean="0">
                <a:solidFill>
                  <a:srgbClr val="FF0000"/>
                </a:solidFill>
              </a:rPr>
              <a:t>年）</a:t>
            </a:r>
            <a:endParaRPr lang="zh-CN" altLang="en-US" sz="3600" b="1" dirty="0">
              <a:solidFill>
                <a:srgbClr val="FF0000"/>
              </a:solidFill>
            </a:endParaRPr>
          </a:p>
        </p:txBody>
      </p:sp>
      <p:sp>
        <p:nvSpPr>
          <p:cNvPr id="4" name="TextBox 3"/>
          <p:cNvSpPr txBox="1"/>
          <p:nvPr/>
        </p:nvSpPr>
        <p:spPr>
          <a:xfrm>
            <a:off x="9567421" y="197300"/>
            <a:ext cx="2528545" cy="645160"/>
          </a:xfrm>
          <a:prstGeom prst="rect">
            <a:avLst/>
          </a:prstGeom>
          <a:solidFill>
            <a:schemeClr val="tx1">
              <a:alpha val="74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smtClean="0">
                <a:solidFill>
                  <a:schemeClr val="bg1">
                    <a:lumMod val="50000"/>
                  </a:schemeClr>
                </a:solidFill>
              </a:rPr>
              <a:t>1.</a:t>
            </a:r>
            <a:r>
              <a:rPr lang="zh-CN" altLang="en-US" sz="3600" b="1" dirty="0" smtClean="0">
                <a:solidFill>
                  <a:schemeClr val="bg1">
                    <a:lumMod val="50000"/>
                  </a:schemeClr>
                </a:solidFill>
              </a:rPr>
              <a:t>内容</a:t>
            </a:r>
            <a:endParaRPr lang="zh-CN" altLang="en-US" sz="3600" b="1" dirty="0">
              <a:solidFill>
                <a:schemeClr val="bg1">
                  <a:lumMod val="50000"/>
                </a:schemeClr>
              </a:solidFill>
            </a:endParaRPr>
          </a:p>
        </p:txBody>
      </p:sp>
      <p:sp>
        <p:nvSpPr>
          <p:cNvPr id="5" name="矩形 4"/>
          <p:cNvSpPr/>
          <p:nvPr/>
        </p:nvSpPr>
        <p:spPr>
          <a:xfrm>
            <a:off x="2520045" y="1024607"/>
            <a:ext cx="5113560" cy="5455285"/>
          </a:xfrm>
          <a:prstGeom prst="rect">
            <a:avLst/>
          </a:prstGeom>
          <a:ln>
            <a:solidFill>
              <a:schemeClr val="bg1"/>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90000"/>
              </a:lnSpc>
              <a:spcBef>
                <a:spcPct val="20000"/>
              </a:spcBef>
              <a:spcAft>
                <a:spcPct val="0"/>
              </a:spcAft>
              <a:buClr>
                <a:schemeClr val="accent1"/>
              </a:buClr>
              <a:buSzPct val="65000"/>
            </a:pPr>
            <a:r>
              <a:rPr lang="en-US" altLang="zh-CN" sz="3200" b="1" dirty="0">
                <a:solidFill>
                  <a:schemeClr val="bg1"/>
                </a:solidFill>
                <a:latin typeface="+mn-ea"/>
              </a:rPr>
              <a:t>《</a:t>
            </a:r>
            <a:r>
              <a:rPr lang="zh-CN" altLang="en-US" sz="3200" b="1" dirty="0">
                <a:solidFill>
                  <a:schemeClr val="bg1"/>
                </a:solidFill>
                <a:latin typeface="+mn-ea"/>
              </a:rPr>
              <a:t>权利法案</a:t>
            </a:r>
            <a:r>
              <a:rPr lang="en-US" altLang="zh-CN" sz="3200" b="1" dirty="0">
                <a:solidFill>
                  <a:schemeClr val="bg1"/>
                </a:solidFill>
                <a:latin typeface="+mn-ea"/>
              </a:rPr>
              <a:t>》</a:t>
            </a:r>
            <a:r>
              <a:rPr lang="zh-CN" altLang="en-US" sz="3200" b="1" dirty="0">
                <a:solidFill>
                  <a:schemeClr val="bg1"/>
                </a:solidFill>
                <a:latin typeface="+mn-ea"/>
              </a:rPr>
              <a:t>的条款</a:t>
            </a:r>
            <a:r>
              <a:rPr lang="zh-CN" altLang="en-US" sz="3200" b="1" dirty="0" smtClean="0">
                <a:solidFill>
                  <a:schemeClr val="bg1"/>
                </a:solidFill>
                <a:latin typeface="+mn-ea"/>
              </a:rPr>
              <a:t>：</a:t>
            </a:r>
            <a:endParaRPr lang="en-US" altLang="zh-CN" sz="3200" b="1" dirty="0" smtClean="0">
              <a:solidFill>
                <a:schemeClr val="bg1"/>
              </a:solidFill>
              <a:latin typeface="+mn-ea"/>
            </a:endParaRPr>
          </a:p>
          <a:p>
            <a:pPr lvl="0" fontAlgn="base">
              <a:lnSpc>
                <a:spcPct val="90000"/>
              </a:lnSpc>
              <a:spcBef>
                <a:spcPct val="20000"/>
              </a:spcBef>
              <a:spcAft>
                <a:spcPct val="0"/>
              </a:spcAft>
              <a:buClr>
                <a:schemeClr val="accent1"/>
              </a:buClr>
              <a:buSzPct val="65000"/>
            </a:pPr>
            <a:endParaRPr lang="zh-CN" altLang="en-US" sz="3200" b="1" dirty="0">
              <a:solidFill>
                <a:schemeClr val="bg1"/>
              </a:solidFill>
              <a:latin typeface="Arial" panose="020B0604020202020204" pitchFamily="34" charset="0"/>
              <a:ea typeface="宋体" panose="02010600030101010101" pitchFamily="2" charset="-122"/>
            </a:endParaRPr>
          </a:p>
          <a:p>
            <a:pPr lvl="0" fontAlgn="base">
              <a:lnSpc>
                <a:spcPct val="90000"/>
              </a:lnSpc>
              <a:spcBef>
                <a:spcPct val="20000"/>
              </a:spcBef>
              <a:spcAft>
                <a:spcPct val="0"/>
              </a:spcAft>
              <a:buClr>
                <a:schemeClr val="accent1"/>
              </a:buClr>
              <a:buSzPct val="65000"/>
            </a:pPr>
            <a:r>
              <a:rPr lang="en-US" altLang="zh-CN" sz="3200" b="1" dirty="0">
                <a:solidFill>
                  <a:schemeClr val="bg1"/>
                </a:solidFill>
                <a:latin typeface="Arial" panose="020B0604020202020204" pitchFamily="34" charset="0"/>
                <a:ea typeface="宋体" panose="02010600030101010101" pitchFamily="2" charset="-122"/>
              </a:rPr>
              <a:t>1.</a:t>
            </a:r>
            <a:r>
              <a:rPr lang="zh-CN" altLang="en-US" sz="3200" b="1" dirty="0">
                <a:solidFill>
                  <a:schemeClr val="bg1"/>
                </a:solidFill>
                <a:latin typeface="Arial" panose="020B0604020202020204" pitchFamily="34" charset="0"/>
                <a:ea typeface="宋体" panose="02010600030101010101" pitchFamily="2" charset="-122"/>
              </a:rPr>
              <a:t>未经议会同意，国王无权废除法律或停止法律的执行；</a:t>
            </a:r>
            <a:endParaRPr lang="zh-CN" altLang="en-US" sz="3200" b="1" dirty="0">
              <a:solidFill>
                <a:schemeClr val="bg1"/>
              </a:solidFill>
              <a:latin typeface="Arial" panose="020B0604020202020204" pitchFamily="34" charset="0"/>
              <a:ea typeface="宋体" panose="02010600030101010101" pitchFamily="2" charset="-122"/>
            </a:endParaRPr>
          </a:p>
          <a:p>
            <a:pPr lvl="0" fontAlgn="base">
              <a:lnSpc>
                <a:spcPct val="90000"/>
              </a:lnSpc>
              <a:spcBef>
                <a:spcPct val="20000"/>
              </a:spcBef>
              <a:spcAft>
                <a:spcPct val="0"/>
              </a:spcAft>
              <a:buClr>
                <a:schemeClr val="accent1"/>
              </a:buClr>
              <a:buSzPct val="65000"/>
            </a:pPr>
            <a:r>
              <a:rPr lang="en-US" altLang="zh-CN" sz="3200" b="1" dirty="0">
                <a:solidFill>
                  <a:schemeClr val="bg1"/>
                </a:solidFill>
                <a:latin typeface="Arial" panose="020B0604020202020204" pitchFamily="34" charset="0"/>
                <a:ea typeface="宋体" panose="02010600030101010101" pitchFamily="2" charset="-122"/>
              </a:rPr>
              <a:t>2.</a:t>
            </a:r>
            <a:r>
              <a:rPr lang="zh-CN" altLang="en-US" sz="3200" b="1" dirty="0">
                <a:solidFill>
                  <a:schemeClr val="bg1"/>
                </a:solidFill>
                <a:latin typeface="Arial" panose="020B0604020202020204" pitchFamily="34" charset="0"/>
                <a:ea typeface="宋体" panose="02010600030101010101" pitchFamily="2" charset="-122"/>
              </a:rPr>
              <a:t>未经议会同意，国王不能征税；</a:t>
            </a:r>
            <a:endParaRPr lang="zh-CN" altLang="en-US" sz="3200" b="1" dirty="0">
              <a:solidFill>
                <a:schemeClr val="bg1"/>
              </a:solidFill>
              <a:latin typeface="Arial" panose="020B0604020202020204" pitchFamily="34" charset="0"/>
              <a:ea typeface="宋体" panose="02010600030101010101" pitchFamily="2" charset="-122"/>
            </a:endParaRPr>
          </a:p>
          <a:p>
            <a:pPr lvl="0" fontAlgn="base">
              <a:lnSpc>
                <a:spcPct val="90000"/>
              </a:lnSpc>
              <a:spcBef>
                <a:spcPct val="20000"/>
              </a:spcBef>
              <a:spcAft>
                <a:spcPct val="0"/>
              </a:spcAft>
              <a:buClr>
                <a:schemeClr val="accent1"/>
              </a:buClr>
              <a:buSzPct val="65000"/>
            </a:pPr>
            <a:r>
              <a:rPr lang="en-US" altLang="zh-CN" sz="3200" b="1" dirty="0">
                <a:solidFill>
                  <a:schemeClr val="bg1"/>
                </a:solidFill>
                <a:latin typeface="Arial" panose="020B0604020202020204" pitchFamily="34" charset="0"/>
                <a:ea typeface="宋体" panose="02010600030101010101" pitchFamily="2" charset="-122"/>
              </a:rPr>
              <a:t>3.</a:t>
            </a:r>
            <a:r>
              <a:rPr lang="zh-CN" altLang="en-US" sz="3200" b="1" dirty="0">
                <a:solidFill>
                  <a:schemeClr val="bg1"/>
                </a:solidFill>
                <a:latin typeface="Arial" panose="020B0604020202020204" pitchFamily="34" charset="0"/>
                <a:ea typeface="宋体" panose="02010600030101010101" pitchFamily="2" charset="-122"/>
              </a:rPr>
              <a:t>未经议会同意，国王不能在和平时期招募或维持常备军；</a:t>
            </a:r>
            <a:endParaRPr lang="zh-CN" altLang="en-US" sz="3200" b="1" dirty="0">
              <a:solidFill>
                <a:schemeClr val="bg1"/>
              </a:solidFill>
              <a:latin typeface="Arial" panose="020B0604020202020204" pitchFamily="34" charset="0"/>
              <a:ea typeface="宋体" panose="02010600030101010101" pitchFamily="2" charset="-122"/>
            </a:endParaRPr>
          </a:p>
          <a:p>
            <a:pPr lvl="0" fontAlgn="base">
              <a:lnSpc>
                <a:spcPct val="90000"/>
              </a:lnSpc>
              <a:spcBef>
                <a:spcPct val="20000"/>
              </a:spcBef>
              <a:spcAft>
                <a:spcPct val="0"/>
              </a:spcAft>
              <a:buClr>
                <a:schemeClr val="accent1"/>
              </a:buClr>
              <a:buSzPct val="65000"/>
            </a:pPr>
            <a:r>
              <a:rPr lang="en-US" altLang="zh-CN" sz="3200" b="1" dirty="0">
                <a:solidFill>
                  <a:schemeClr val="bg1"/>
                </a:solidFill>
                <a:latin typeface="Arial" panose="020B0604020202020204" pitchFamily="34" charset="0"/>
                <a:ea typeface="宋体" panose="02010600030101010101" pitchFamily="2" charset="-122"/>
              </a:rPr>
              <a:t>4.</a:t>
            </a:r>
            <a:r>
              <a:rPr lang="zh-CN" altLang="en-US" sz="3200" b="1" dirty="0">
                <a:solidFill>
                  <a:schemeClr val="bg1"/>
                </a:solidFill>
                <a:latin typeface="Arial" panose="020B0604020202020204" pitchFamily="34" charset="0"/>
                <a:ea typeface="宋体" panose="02010600030101010101" pitchFamily="2" charset="-122"/>
              </a:rPr>
              <a:t>议员的选举不受国王的干涉，等等。</a:t>
            </a:r>
            <a:endParaRPr lang="zh-CN" altLang="en-US" sz="3200" b="1" dirty="0">
              <a:solidFill>
                <a:schemeClr val="bg1"/>
              </a:solidFill>
              <a:latin typeface="Arial" panose="020B0604020202020204" pitchFamily="34" charset="0"/>
              <a:ea typeface="宋体" panose="02010600030101010101" pitchFamily="2" charset="-122"/>
            </a:endParaRPr>
          </a:p>
        </p:txBody>
      </p:sp>
      <p:sp>
        <p:nvSpPr>
          <p:cNvPr id="6" name="Text Box 25"/>
          <p:cNvSpPr txBox="1">
            <a:spLocks noChangeArrowheads="1"/>
          </p:cNvSpPr>
          <p:nvPr/>
        </p:nvSpPr>
        <p:spPr bwMode="auto">
          <a:xfrm>
            <a:off x="558054" y="2028134"/>
            <a:ext cx="18086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kumimoji="1" sz="32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3600" b="0" dirty="0">
                <a:solidFill>
                  <a:schemeClr val="accent6">
                    <a:lumMod val="60000"/>
                    <a:lumOff val="40000"/>
                  </a:schemeClr>
                </a:solidFill>
                <a:ea typeface="华文行楷" panose="02010800040101010101" pitchFamily="2" charset="-122"/>
              </a:rPr>
              <a:t>立法权</a:t>
            </a:r>
            <a:endParaRPr lang="zh-CN" altLang="en-US" sz="3600" b="0" dirty="0">
              <a:solidFill>
                <a:schemeClr val="accent6">
                  <a:lumMod val="60000"/>
                  <a:lumOff val="40000"/>
                </a:schemeClr>
              </a:solidFill>
              <a:ea typeface="华文行楷" panose="02010800040101010101" pitchFamily="2" charset="-122"/>
            </a:endParaRPr>
          </a:p>
        </p:txBody>
      </p:sp>
      <p:sp>
        <p:nvSpPr>
          <p:cNvPr id="7" name="Text Box 26"/>
          <p:cNvSpPr txBox="1">
            <a:spLocks noChangeArrowheads="1"/>
          </p:cNvSpPr>
          <p:nvPr/>
        </p:nvSpPr>
        <p:spPr bwMode="auto">
          <a:xfrm>
            <a:off x="558054" y="3025202"/>
            <a:ext cx="16533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kumimoji="1" sz="32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3600" b="0" dirty="0">
                <a:solidFill>
                  <a:schemeClr val="bg1"/>
                </a:solidFill>
                <a:ea typeface="华文行楷" panose="02010800040101010101" pitchFamily="2" charset="-122"/>
              </a:rPr>
              <a:t>征税权</a:t>
            </a:r>
            <a:endParaRPr lang="zh-CN" altLang="en-US" sz="3600" b="0" dirty="0">
              <a:solidFill>
                <a:schemeClr val="bg1"/>
              </a:solidFill>
              <a:ea typeface="华文行楷" panose="02010800040101010101" pitchFamily="2" charset="-122"/>
            </a:endParaRPr>
          </a:p>
        </p:txBody>
      </p:sp>
      <p:sp>
        <p:nvSpPr>
          <p:cNvPr id="8" name="Text Box 27"/>
          <p:cNvSpPr txBox="1">
            <a:spLocks noChangeArrowheads="1"/>
          </p:cNvSpPr>
          <p:nvPr/>
        </p:nvSpPr>
        <p:spPr bwMode="auto">
          <a:xfrm>
            <a:off x="558054" y="4103801"/>
            <a:ext cx="16189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kumimoji="1" sz="32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3600" b="0" dirty="0">
                <a:solidFill>
                  <a:schemeClr val="bg1"/>
                </a:solidFill>
                <a:ea typeface="华文行楷" panose="02010800040101010101" pitchFamily="2" charset="-122"/>
              </a:rPr>
              <a:t>军事权</a:t>
            </a:r>
            <a:endParaRPr lang="zh-CN" altLang="en-US" sz="3600" b="0" dirty="0">
              <a:solidFill>
                <a:schemeClr val="bg1"/>
              </a:solidFill>
              <a:ea typeface="华文行楷" panose="02010800040101010101" pitchFamily="2" charset="-122"/>
            </a:endParaRPr>
          </a:p>
        </p:txBody>
      </p:sp>
      <p:sp>
        <p:nvSpPr>
          <p:cNvPr id="9" name="Text Box 29"/>
          <p:cNvSpPr txBox="1">
            <a:spLocks noChangeArrowheads="1"/>
          </p:cNvSpPr>
          <p:nvPr/>
        </p:nvSpPr>
        <p:spPr bwMode="auto">
          <a:xfrm>
            <a:off x="540909" y="5621883"/>
            <a:ext cx="16533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kumimoji="1" sz="32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3600" b="0" dirty="0">
                <a:solidFill>
                  <a:schemeClr val="bg1"/>
                </a:solidFill>
                <a:ea typeface="华文行楷" panose="02010800040101010101" pitchFamily="2" charset="-122"/>
              </a:rPr>
              <a:t>选举权</a:t>
            </a:r>
            <a:endParaRPr lang="zh-CN" altLang="en-US" sz="3600" b="0" dirty="0">
              <a:solidFill>
                <a:schemeClr val="bg1"/>
              </a:solidFill>
              <a:ea typeface="华文行楷" panose="02010800040101010101" pitchFamily="2" charset="-122"/>
            </a:endParaRPr>
          </a:p>
        </p:txBody>
      </p:sp>
      <p:grpSp>
        <p:nvGrpSpPr>
          <p:cNvPr id="18" name="组合 17"/>
          <p:cNvGrpSpPr/>
          <p:nvPr/>
        </p:nvGrpSpPr>
        <p:grpSpPr>
          <a:xfrm>
            <a:off x="7634240" y="2159453"/>
            <a:ext cx="431056" cy="2195170"/>
            <a:chOff x="7634240" y="2159453"/>
            <a:chExt cx="431056" cy="2195170"/>
          </a:xfrm>
        </p:grpSpPr>
        <p:cxnSp>
          <p:nvCxnSpPr>
            <p:cNvPr id="10" name="直接连接符 9"/>
            <p:cNvCxnSpPr/>
            <p:nvPr/>
          </p:nvCxnSpPr>
          <p:spPr>
            <a:xfrm>
              <a:off x="7634240" y="2159453"/>
              <a:ext cx="431056" cy="28803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7634240" y="2447485"/>
              <a:ext cx="431056" cy="72008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7634240" y="2447485"/>
              <a:ext cx="431056" cy="190713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8281320" y="2015437"/>
            <a:ext cx="1152128" cy="1569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b="1" dirty="0" smtClean="0">
                <a:solidFill>
                  <a:schemeClr val="bg1"/>
                </a:solidFill>
              </a:rPr>
              <a:t>限制国王权力</a:t>
            </a:r>
            <a:endParaRPr lang="zh-CN" altLang="en-US" sz="3200" b="1" dirty="0">
              <a:solidFill>
                <a:schemeClr val="bg1"/>
              </a:solidFill>
            </a:endParaRPr>
          </a:p>
        </p:txBody>
      </p:sp>
      <p:grpSp>
        <p:nvGrpSpPr>
          <p:cNvPr id="19" name="组合 18"/>
          <p:cNvGrpSpPr/>
          <p:nvPr/>
        </p:nvGrpSpPr>
        <p:grpSpPr>
          <a:xfrm>
            <a:off x="7634240" y="5471821"/>
            <a:ext cx="647080" cy="796443"/>
            <a:chOff x="7634240" y="5471821"/>
            <a:chExt cx="647080" cy="796443"/>
          </a:xfrm>
        </p:grpSpPr>
        <p:cxnSp>
          <p:nvCxnSpPr>
            <p:cNvPr id="14" name="直接连接符 13"/>
            <p:cNvCxnSpPr/>
            <p:nvPr/>
          </p:nvCxnSpPr>
          <p:spPr>
            <a:xfrm>
              <a:off x="7634240" y="5471821"/>
              <a:ext cx="647080" cy="36004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7634240" y="5831861"/>
              <a:ext cx="647080" cy="43640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8353328" y="5021769"/>
            <a:ext cx="1008112" cy="1569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b="1" dirty="0" smtClean="0">
                <a:solidFill>
                  <a:srgbClr val="FF0000"/>
                </a:solidFill>
              </a:rPr>
              <a:t>确立</a:t>
            </a:r>
            <a:endParaRPr lang="en-US" altLang="zh-CN" sz="3200" b="1" dirty="0" smtClean="0">
              <a:solidFill>
                <a:srgbClr val="FF0000"/>
              </a:solidFill>
            </a:endParaRPr>
          </a:p>
          <a:p>
            <a:r>
              <a:rPr lang="zh-CN" altLang="en-US" sz="3200" b="1" dirty="0" smtClean="0">
                <a:solidFill>
                  <a:srgbClr val="FF0000"/>
                </a:solidFill>
              </a:rPr>
              <a:t>议会</a:t>
            </a:r>
            <a:endParaRPr lang="en-US" altLang="zh-CN" sz="3200" b="1" dirty="0" smtClean="0">
              <a:solidFill>
                <a:srgbClr val="FF0000"/>
              </a:solidFill>
            </a:endParaRPr>
          </a:p>
          <a:p>
            <a:r>
              <a:rPr lang="zh-CN" altLang="en-US" sz="3200" b="1" dirty="0" smtClean="0">
                <a:solidFill>
                  <a:srgbClr val="FF0000"/>
                </a:solidFill>
              </a:rPr>
              <a:t>主权</a:t>
            </a:r>
            <a:endParaRPr lang="zh-CN" altLang="en-US" sz="3200" b="1" dirty="0">
              <a:solidFill>
                <a:srgbClr val="FF0000"/>
              </a:solidFill>
            </a:endParaRPr>
          </a:p>
        </p:txBody>
      </p:sp>
      <p:cxnSp>
        <p:nvCxnSpPr>
          <p:cNvPr id="21" name="直接连接符 20"/>
          <p:cNvCxnSpPr/>
          <p:nvPr/>
        </p:nvCxnSpPr>
        <p:spPr>
          <a:xfrm>
            <a:off x="9239483" y="2919424"/>
            <a:ext cx="1012882" cy="75210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16" idx="3"/>
          </p:cNvCxnSpPr>
          <p:nvPr/>
        </p:nvCxnSpPr>
        <p:spPr>
          <a:xfrm flipV="1">
            <a:off x="9361440" y="4750132"/>
            <a:ext cx="890925" cy="105646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0252365" y="3401054"/>
            <a:ext cx="1939636" cy="1569660"/>
          </a:xfrm>
          <a:prstGeom prst="rect">
            <a:avLst/>
          </a:prstGeom>
          <a:noFill/>
        </p:spPr>
        <p:txBody>
          <a:bodyPr wrap="square" rtlCol="0">
            <a:spAutoFit/>
          </a:bodyPr>
          <a:lstStyle/>
          <a:p>
            <a:r>
              <a:rPr lang="zh-CN" altLang="en-US" sz="3200" b="1" dirty="0" smtClean="0">
                <a:solidFill>
                  <a:schemeClr val="bg1"/>
                </a:solidFill>
              </a:rPr>
              <a:t>确立了君主立宪制政体</a:t>
            </a:r>
            <a:endParaRPr lang="zh-CN" altLang="en-US" sz="32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P spid="7" grpId="0"/>
      <p:bldP spid="8" grpId="0"/>
      <p:bldP spid="9" grpId="0"/>
      <p:bldP spid="13" grpId="0"/>
      <p:bldP spid="16"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E4A17B91-3BF1-49FA-8556-7772634DBF89}" type="slidenum">
              <a:rPr lang="zh-CN" altLang="en-US" smtClean="0"/>
            </a:fld>
            <a:endParaRPr lang="zh-CN" altLang="en-US"/>
          </a:p>
        </p:txBody>
      </p:sp>
      <p:sp>
        <p:nvSpPr>
          <p:cNvPr id="3" name="TextBox 1"/>
          <p:cNvSpPr txBox="1"/>
          <p:nvPr/>
        </p:nvSpPr>
        <p:spPr>
          <a:xfrm>
            <a:off x="8918485" y="197300"/>
            <a:ext cx="2808312" cy="645160"/>
          </a:xfrm>
          <a:prstGeom prst="rect">
            <a:avLst/>
          </a:prstGeom>
          <a:solidFill>
            <a:schemeClr val="tx1">
              <a:alpha val="76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smtClean="0">
                <a:solidFill>
                  <a:schemeClr val="bg1"/>
                </a:solidFill>
                <a:latin typeface="+mn-ea"/>
              </a:rPr>
              <a:t>2.</a:t>
            </a:r>
            <a:r>
              <a:rPr lang="zh-CN" altLang="en-US" sz="3600" b="1" dirty="0" smtClean="0">
                <a:solidFill>
                  <a:schemeClr val="bg1"/>
                </a:solidFill>
                <a:latin typeface="+mn-ea"/>
              </a:rPr>
              <a:t>意义</a:t>
            </a:r>
            <a:endParaRPr lang="zh-CN" altLang="en-US" sz="3600" b="1" dirty="0">
              <a:solidFill>
                <a:schemeClr val="bg1"/>
              </a:solidFill>
              <a:latin typeface="+mn-ea"/>
            </a:endParaRPr>
          </a:p>
        </p:txBody>
      </p:sp>
      <p:sp>
        <p:nvSpPr>
          <p:cNvPr id="4" name="TextBox 2"/>
          <p:cNvSpPr txBox="1"/>
          <p:nvPr/>
        </p:nvSpPr>
        <p:spPr>
          <a:xfrm>
            <a:off x="458124" y="1534213"/>
            <a:ext cx="11733875" cy="45231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b="1" dirty="0" smtClean="0">
                <a:solidFill>
                  <a:schemeClr val="bg1"/>
                </a:solidFill>
              </a:rPr>
              <a:t>积极性：</a:t>
            </a:r>
            <a:endParaRPr lang="en-US" altLang="zh-CN" sz="3200" b="1" dirty="0" smtClean="0">
              <a:solidFill>
                <a:schemeClr val="bg1"/>
              </a:solidFill>
            </a:endParaRPr>
          </a:p>
          <a:p>
            <a:r>
              <a:rPr lang="en-US" altLang="zh-CN" sz="3200" b="1" dirty="0" smtClean="0">
                <a:solidFill>
                  <a:schemeClr val="accent6">
                    <a:lumMod val="60000"/>
                    <a:lumOff val="40000"/>
                  </a:schemeClr>
                </a:solidFill>
                <a:latin typeface="幼圆" panose="02010509060101010101" pitchFamily="49" charset="-122"/>
                <a:ea typeface="幼圆" panose="02010509060101010101" pitchFamily="49" charset="-122"/>
              </a:rPr>
              <a:t>A.</a:t>
            </a:r>
            <a:r>
              <a:rPr lang="zh-CN" altLang="en-US" sz="3200" b="1" dirty="0" smtClean="0">
                <a:solidFill>
                  <a:schemeClr val="accent6">
                    <a:lumMod val="60000"/>
                    <a:lumOff val="40000"/>
                  </a:schemeClr>
                </a:solidFill>
                <a:latin typeface="幼圆" panose="02010509060101010101" pitchFamily="49" charset="-122"/>
                <a:ea typeface="幼圆" panose="02010509060101010101" pitchFamily="49" charset="-122"/>
              </a:rPr>
              <a:t>确立</a:t>
            </a:r>
            <a:r>
              <a:rPr lang="zh-CN" altLang="en-US" sz="3200" b="1" dirty="0">
                <a:solidFill>
                  <a:schemeClr val="accent6">
                    <a:lumMod val="60000"/>
                    <a:lumOff val="40000"/>
                  </a:schemeClr>
                </a:solidFill>
                <a:latin typeface="幼圆" panose="02010509060101010101" pitchFamily="49" charset="-122"/>
                <a:ea typeface="幼圆" panose="02010509060101010101" pitchFamily="49" charset="-122"/>
              </a:rPr>
              <a:t>了议会主权，限制了国王的权力</a:t>
            </a:r>
            <a:r>
              <a:rPr lang="zh-CN" altLang="en-US" sz="3200" b="1" dirty="0" smtClean="0">
                <a:solidFill>
                  <a:schemeClr val="accent6">
                    <a:lumMod val="60000"/>
                    <a:lumOff val="40000"/>
                  </a:schemeClr>
                </a:solidFill>
                <a:latin typeface="幼圆" panose="02010509060101010101" pitchFamily="49" charset="-122"/>
                <a:ea typeface="幼圆" panose="02010509060101010101" pitchFamily="49" charset="-122"/>
              </a:rPr>
              <a:t>。</a:t>
            </a:r>
            <a:endParaRPr lang="en-US" altLang="zh-CN" sz="3200" b="1" dirty="0" smtClean="0">
              <a:solidFill>
                <a:schemeClr val="accent6">
                  <a:lumMod val="60000"/>
                  <a:lumOff val="40000"/>
                </a:schemeClr>
              </a:solidFill>
              <a:latin typeface="幼圆" panose="02010509060101010101" pitchFamily="49" charset="-122"/>
              <a:ea typeface="幼圆" panose="02010509060101010101" pitchFamily="49" charset="-122"/>
            </a:endParaRPr>
          </a:p>
          <a:p>
            <a:r>
              <a:rPr lang="en-US" altLang="zh-CN" sz="3200" b="1" dirty="0" smtClean="0">
                <a:solidFill>
                  <a:schemeClr val="accent6">
                    <a:lumMod val="60000"/>
                    <a:lumOff val="40000"/>
                  </a:schemeClr>
                </a:solidFill>
                <a:latin typeface="幼圆" panose="02010509060101010101" pitchFamily="49" charset="-122"/>
                <a:ea typeface="幼圆" panose="02010509060101010101" pitchFamily="49" charset="-122"/>
              </a:rPr>
              <a:t>B.</a:t>
            </a:r>
            <a:r>
              <a:rPr lang="zh-CN" altLang="en-US" sz="3200" b="1" dirty="0" smtClean="0">
                <a:solidFill>
                  <a:schemeClr val="accent6">
                    <a:lumMod val="60000"/>
                    <a:lumOff val="40000"/>
                  </a:schemeClr>
                </a:solidFill>
                <a:latin typeface="幼圆" panose="02010509060101010101" pitchFamily="49" charset="-122"/>
                <a:ea typeface="幼圆" panose="02010509060101010101" pitchFamily="49" charset="-122"/>
              </a:rPr>
              <a:t>英国</a:t>
            </a:r>
            <a:r>
              <a:rPr lang="zh-CN" altLang="en-US" sz="3200" b="1" dirty="0">
                <a:solidFill>
                  <a:schemeClr val="accent6">
                    <a:lumMod val="60000"/>
                    <a:lumOff val="40000"/>
                  </a:schemeClr>
                </a:solidFill>
                <a:latin typeface="幼圆" panose="02010509060101010101" pitchFamily="49" charset="-122"/>
                <a:ea typeface="幼圆" panose="02010509060101010101" pitchFamily="49" charset="-122"/>
              </a:rPr>
              <a:t>确立了君主立宪制政体</a:t>
            </a:r>
            <a:r>
              <a:rPr lang="zh-CN" altLang="en-US" sz="3200" b="1" dirty="0" smtClean="0">
                <a:solidFill>
                  <a:schemeClr val="accent6">
                    <a:lumMod val="60000"/>
                    <a:lumOff val="40000"/>
                  </a:schemeClr>
                </a:solidFill>
                <a:latin typeface="幼圆" panose="02010509060101010101" pitchFamily="49" charset="-122"/>
                <a:ea typeface="幼圆" panose="02010509060101010101" pitchFamily="49" charset="-122"/>
              </a:rPr>
              <a:t>。</a:t>
            </a:r>
            <a:endParaRPr lang="en-US" altLang="zh-CN" sz="3200" b="1" dirty="0" smtClean="0">
              <a:solidFill>
                <a:schemeClr val="accent6">
                  <a:lumMod val="60000"/>
                  <a:lumOff val="40000"/>
                </a:schemeClr>
              </a:solidFill>
              <a:latin typeface="幼圆" panose="02010509060101010101" pitchFamily="49" charset="-122"/>
              <a:ea typeface="幼圆" panose="02010509060101010101" pitchFamily="49" charset="-122"/>
            </a:endParaRPr>
          </a:p>
          <a:p>
            <a:r>
              <a:rPr lang="en-US" altLang="zh-CN" sz="3200" b="1" dirty="0" smtClean="0">
                <a:solidFill>
                  <a:schemeClr val="bg1"/>
                </a:solidFill>
              </a:rPr>
              <a:t>C.</a:t>
            </a:r>
            <a:r>
              <a:rPr lang="zh-CN" altLang="en-US" sz="3200" b="1" dirty="0" smtClean="0">
                <a:solidFill>
                  <a:schemeClr val="bg1"/>
                </a:solidFill>
              </a:rPr>
              <a:t>英国实行议会</a:t>
            </a:r>
            <a:r>
              <a:rPr lang="zh-CN" altLang="en-US" sz="3200" b="1" dirty="0">
                <a:solidFill>
                  <a:schemeClr val="bg1"/>
                </a:solidFill>
              </a:rPr>
              <a:t>与国王集体</a:t>
            </a:r>
            <a:r>
              <a:rPr lang="zh-CN" altLang="en-US" sz="3200" b="1" dirty="0" smtClean="0">
                <a:solidFill>
                  <a:schemeClr val="bg1"/>
                </a:solidFill>
              </a:rPr>
              <a:t>统治。</a:t>
            </a:r>
            <a:endParaRPr lang="en-US" altLang="zh-CN" sz="3200" b="1" dirty="0" smtClean="0">
              <a:solidFill>
                <a:schemeClr val="bg1"/>
              </a:solidFill>
            </a:endParaRPr>
          </a:p>
          <a:p>
            <a:r>
              <a:rPr lang="en-US" altLang="zh-CN" sz="3200" b="1" dirty="0" smtClean="0">
                <a:solidFill>
                  <a:schemeClr val="bg1"/>
                </a:solidFill>
              </a:rPr>
              <a:t>D.</a:t>
            </a:r>
            <a:r>
              <a:rPr lang="zh-CN" altLang="en-US" sz="3200" b="1" dirty="0" smtClean="0">
                <a:solidFill>
                  <a:schemeClr val="bg1"/>
                </a:solidFill>
              </a:rPr>
              <a:t>统治</a:t>
            </a:r>
            <a:r>
              <a:rPr lang="zh-CN" altLang="en-US" sz="3200" b="1" dirty="0">
                <a:solidFill>
                  <a:schemeClr val="bg1"/>
                </a:solidFill>
              </a:rPr>
              <a:t>方式从</a:t>
            </a:r>
            <a:r>
              <a:rPr lang="zh-CN" altLang="en-US" sz="3200" b="1" dirty="0">
                <a:solidFill>
                  <a:schemeClr val="accent6">
                    <a:lumMod val="60000"/>
                    <a:lumOff val="40000"/>
                  </a:schemeClr>
                </a:solidFill>
              </a:rPr>
              <a:t>人治</a:t>
            </a:r>
            <a:r>
              <a:rPr lang="zh-CN" altLang="en-US" sz="3200" b="1" dirty="0">
                <a:solidFill>
                  <a:schemeClr val="bg1"/>
                </a:solidFill>
              </a:rPr>
              <a:t>转向</a:t>
            </a:r>
            <a:r>
              <a:rPr lang="zh-CN" altLang="en-US" sz="3200" b="1" dirty="0">
                <a:solidFill>
                  <a:schemeClr val="accent6">
                    <a:lumMod val="60000"/>
                    <a:lumOff val="40000"/>
                  </a:schemeClr>
                </a:solidFill>
              </a:rPr>
              <a:t>法治</a:t>
            </a:r>
            <a:r>
              <a:rPr lang="zh-CN" altLang="en-US" sz="3200" b="1" dirty="0">
                <a:solidFill>
                  <a:schemeClr val="bg1"/>
                </a:solidFill>
              </a:rPr>
              <a:t>，英国社会进入长期稳定发展的时期</a:t>
            </a:r>
            <a:r>
              <a:rPr lang="zh-CN" altLang="en-US" sz="3200" b="1" dirty="0" smtClean="0">
                <a:solidFill>
                  <a:schemeClr val="bg1"/>
                </a:solidFill>
              </a:rPr>
              <a:t>。</a:t>
            </a:r>
            <a:endParaRPr lang="en-US" altLang="zh-CN" sz="3200" b="1" dirty="0" smtClean="0">
              <a:solidFill>
                <a:schemeClr val="bg1"/>
              </a:solidFill>
            </a:endParaRPr>
          </a:p>
          <a:p>
            <a:endParaRPr lang="en-US" altLang="zh-CN" sz="3200" b="1" dirty="0" smtClean="0">
              <a:solidFill>
                <a:schemeClr val="bg1"/>
              </a:solidFill>
            </a:endParaRPr>
          </a:p>
          <a:p>
            <a:r>
              <a:rPr lang="zh-CN" altLang="en-US" sz="3200" b="1" dirty="0" smtClean="0">
                <a:solidFill>
                  <a:schemeClr val="bg1"/>
                </a:solidFill>
              </a:rPr>
              <a:t>局限性：</a:t>
            </a:r>
            <a:endParaRPr lang="en-US" altLang="zh-CN" sz="3200" b="1" dirty="0" smtClean="0">
              <a:solidFill>
                <a:schemeClr val="bg1"/>
              </a:solidFill>
            </a:endParaRPr>
          </a:p>
          <a:p>
            <a:r>
              <a:rPr lang="zh-CN" altLang="en-US" sz="3200" b="1" dirty="0" smtClean="0">
                <a:solidFill>
                  <a:schemeClr val="accent6">
                    <a:lumMod val="60000"/>
                    <a:lumOff val="40000"/>
                  </a:schemeClr>
                </a:solidFill>
                <a:latin typeface="幼圆" panose="02010509060101010101" pitchFamily="49" charset="-122"/>
                <a:ea typeface="幼圆" panose="02010509060101010101" pitchFamily="49" charset="-122"/>
              </a:rPr>
              <a:t>没有解决国家行政的决策和执行问题</a:t>
            </a:r>
            <a:endParaRPr lang="zh-CN" altLang="en-US" sz="3200" b="1" dirty="0" smtClean="0">
              <a:solidFill>
                <a:schemeClr val="accent6">
                  <a:lumMod val="60000"/>
                  <a:lumOff val="40000"/>
                </a:schemeClr>
              </a:solidFill>
              <a:latin typeface="幼圆" panose="02010509060101010101" pitchFamily="49" charset="-122"/>
              <a:ea typeface="幼圆" panose="02010509060101010101" pitchFamily="49" charset="-122"/>
            </a:endParaRPr>
          </a:p>
          <a:p>
            <a:r>
              <a:rPr lang="zh-CN" altLang="en-US" sz="3200" b="1" dirty="0" smtClean="0">
                <a:solidFill>
                  <a:schemeClr val="accent6">
                    <a:lumMod val="60000"/>
                    <a:lumOff val="40000"/>
                  </a:schemeClr>
                </a:solidFill>
                <a:latin typeface="幼圆" panose="02010509060101010101" pitchFamily="49" charset="-122"/>
                <a:ea typeface="幼圆" panose="02010509060101010101" pitchFamily="49" charset="-122"/>
              </a:rPr>
              <a:t>（责任内阁制后才解决了此问题）</a:t>
            </a:r>
            <a:endParaRPr lang="en-US" altLang="zh-CN" sz="3200" b="1" dirty="0">
              <a:solidFill>
                <a:schemeClr val="accent6">
                  <a:lumMod val="60000"/>
                  <a:lumOff val="40000"/>
                </a:schemeClr>
              </a:solidFill>
              <a:latin typeface="幼圆" panose="02010509060101010101" pitchFamily="49" charset="-122"/>
              <a:ea typeface="幼圆" panose="02010509060101010101" pitchFamily="49" charset="-122"/>
            </a:endParaRPr>
          </a:p>
        </p:txBody>
      </p:sp>
      <p:sp>
        <p:nvSpPr>
          <p:cNvPr id="7" name="TextBox 6"/>
          <p:cNvSpPr txBox="1"/>
          <p:nvPr/>
        </p:nvSpPr>
        <p:spPr>
          <a:xfrm>
            <a:off x="417192" y="197301"/>
            <a:ext cx="6426953" cy="646331"/>
          </a:xfrm>
          <a:prstGeom prst="rect">
            <a:avLst/>
          </a:prstGeom>
          <a:solidFill>
            <a:schemeClr val="tx1">
              <a:alpha val="74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600" b="1" dirty="0" smtClean="0">
                <a:solidFill>
                  <a:schemeClr val="bg1">
                    <a:lumMod val="50000"/>
                  </a:schemeClr>
                </a:solidFill>
              </a:rPr>
              <a:t>（一）</a:t>
            </a:r>
            <a:r>
              <a:rPr lang="en-US" altLang="zh-CN" sz="3600" b="1" dirty="0" smtClean="0">
                <a:solidFill>
                  <a:schemeClr val="bg1">
                    <a:lumMod val="50000"/>
                  </a:schemeClr>
                </a:solidFill>
              </a:rPr>
              <a:t>《</a:t>
            </a:r>
            <a:r>
              <a:rPr lang="zh-CN" altLang="en-US" sz="3600" b="1" dirty="0" smtClean="0">
                <a:solidFill>
                  <a:schemeClr val="bg1">
                    <a:lumMod val="50000"/>
                  </a:schemeClr>
                </a:solidFill>
              </a:rPr>
              <a:t>权利法案</a:t>
            </a:r>
            <a:r>
              <a:rPr lang="en-US" altLang="zh-CN" sz="3600" b="1" dirty="0" smtClean="0">
                <a:solidFill>
                  <a:schemeClr val="bg1">
                    <a:lumMod val="50000"/>
                  </a:schemeClr>
                </a:solidFill>
              </a:rPr>
              <a:t>》</a:t>
            </a:r>
            <a:r>
              <a:rPr lang="zh-CN" altLang="en-US" sz="3600" b="1" dirty="0" smtClean="0">
                <a:solidFill>
                  <a:srgbClr val="FF0000"/>
                </a:solidFill>
              </a:rPr>
              <a:t>（</a:t>
            </a:r>
            <a:r>
              <a:rPr lang="en-US" altLang="zh-CN" sz="3600" b="1" dirty="0" smtClean="0">
                <a:solidFill>
                  <a:srgbClr val="FF0000"/>
                </a:solidFill>
              </a:rPr>
              <a:t>1689</a:t>
            </a:r>
            <a:r>
              <a:rPr lang="zh-CN" altLang="en-US" sz="3600" b="1" dirty="0" smtClean="0">
                <a:solidFill>
                  <a:srgbClr val="FF0000"/>
                </a:solidFill>
              </a:rPr>
              <a:t>年）</a:t>
            </a:r>
            <a:endParaRPr lang="zh-CN" altLang="en-US" sz="3600" b="1" dirty="0">
              <a:solidFill>
                <a:srgbClr val="FF0000"/>
              </a:solidFill>
            </a:endParaRPr>
          </a:p>
        </p:txBody>
      </p:sp>
      <p:sp>
        <p:nvSpPr>
          <p:cNvPr id="2050" name=" 2050"/>
          <p:cNvSpPr/>
          <p:nvPr/>
        </p:nvSpPr>
        <p:spPr bwMode="auto">
          <a:xfrm>
            <a:off x="7265670" y="4747895"/>
            <a:ext cx="1011555" cy="857250"/>
          </a:xfrm>
          <a:custGeom>
            <a:avLst/>
            <a:gdLst>
              <a:gd name="T0" fmla="*/ 1362577 w 3409"/>
              <a:gd name="T1" fmla="*/ 0 h 3216"/>
              <a:gd name="T2" fmla="*/ 1238994 w 3409"/>
              <a:gd name="T3" fmla="*/ 128869 h 3216"/>
              <a:gd name="T4" fmla="*/ 338532 w 3409"/>
              <a:gd name="T5" fmla="*/ 620579 h 3216"/>
              <a:gd name="T6" fmla="*/ 302091 w 3409"/>
              <a:gd name="T7" fmla="*/ 646458 h 3216"/>
              <a:gd name="T8" fmla="*/ 128336 w 3409"/>
              <a:gd name="T9" fmla="*/ 1570197 h 3216"/>
              <a:gd name="T10" fmla="*/ 1298145 w 3409"/>
              <a:gd name="T11" fmla="*/ 1152428 h 3216"/>
              <a:gd name="T12" fmla="*/ 1426481 w 3409"/>
              <a:gd name="T13" fmla="*/ 1634632 h 3216"/>
              <a:gd name="T14" fmla="*/ 1362577 w 3409"/>
              <a:gd name="T15" fmla="*/ 1698538 h 3216"/>
              <a:gd name="T16" fmla="*/ 0 w 3409"/>
              <a:gd name="T17" fmla="*/ 1698538 h 3216"/>
              <a:gd name="T18" fmla="*/ 0 w 3409"/>
              <a:gd name="T19" fmla="*/ 574102 h 3216"/>
              <a:gd name="T20" fmla="*/ 7922 w 3409"/>
              <a:gd name="T21" fmla="*/ 543469 h 3216"/>
              <a:gd name="T22" fmla="*/ 303147 w 3409"/>
              <a:gd name="T23" fmla="*/ 0 h 3216"/>
              <a:gd name="T24" fmla="*/ 214421 w 3409"/>
              <a:gd name="T25" fmla="*/ 1143978 h 3216"/>
              <a:gd name="T26" fmla="*/ 371804 w 3409"/>
              <a:gd name="T27" fmla="*/ 1037819 h 3216"/>
              <a:gd name="T28" fmla="*/ 424617 w 3409"/>
              <a:gd name="T29" fmla="*/ 1292917 h 3216"/>
              <a:gd name="T30" fmla="*/ 414054 w 3409"/>
              <a:gd name="T31" fmla="*/ 1375309 h 3216"/>
              <a:gd name="T32" fmla="*/ 649072 w 3409"/>
              <a:gd name="T33" fmla="*/ 1408054 h 3216"/>
              <a:gd name="T34" fmla="*/ 908913 w 3409"/>
              <a:gd name="T35" fmla="*/ 1447666 h 3216"/>
              <a:gd name="T36" fmla="*/ 742552 w 3409"/>
              <a:gd name="T37" fmla="*/ 1344676 h 3216"/>
              <a:gd name="T38" fmla="*/ 592034 w 3409"/>
              <a:gd name="T39" fmla="*/ 1330416 h 3216"/>
              <a:gd name="T40" fmla="*/ 604181 w 3409"/>
              <a:gd name="T41" fmla="*/ 1279185 h 3216"/>
              <a:gd name="T42" fmla="*/ 665973 w 3409"/>
              <a:gd name="T43" fmla="*/ 1070565 h 3216"/>
              <a:gd name="T44" fmla="*/ 433067 w 3409"/>
              <a:gd name="T45" fmla="*/ 1185702 h 3216"/>
              <a:gd name="T46" fmla="*/ 474261 w 3409"/>
              <a:gd name="T47" fmla="*/ 954899 h 3216"/>
              <a:gd name="T48" fmla="*/ 354904 w 3409"/>
              <a:gd name="T49" fmla="*/ 173234 h 3216"/>
              <a:gd name="T50" fmla="*/ 281494 w 3409"/>
              <a:gd name="T51" fmla="*/ 577799 h 3216"/>
              <a:gd name="T52" fmla="*/ 960669 w 3409"/>
              <a:gd name="T53" fmla="*/ 921626 h 3216"/>
              <a:gd name="T54" fmla="*/ 931622 w 3409"/>
              <a:gd name="T55" fmla="*/ 1204716 h 3216"/>
              <a:gd name="T56" fmla="*/ 946410 w 3409"/>
              <a:gd name="T57" fmla="*/ 1309818 h 3216"/>
              <a:gd name="T58" fmla="*/ 1019292 w 3409"/>
              <a:gd name="T59" fmla="*/ 1256474 h 3216"/>
              <a:gd name="T60" fmla="*/ 960669 w 3409"/>
              <a:gd name="T61" fmla="*/ 921626 h 3216"/>
              <a:gd name="T62" fmla="*/ 1629283 w 3409"/>
              <a:gd name="T63" fmla="*/ 193304 h 3216"/>
              <a:gd name="T64" fmla="*/ 1383702 w 3409"/>
              <a:gd name="T65" fmla="*/ 199642 h 3216"/>
              <a:gd name="T66" fmla="*/ 1647767 w 3409"/>
              <a:gd name="T67" fmla="*/ 353862 h 3216"/>
              <a:gd name="T68" fmla="*/ 1476653 w 3409"/>
              <a:gd name="T69" fmla="*/ 773743 h 3216"/>
              <a:gd name="T70" fmla="*/ 1793003 w 3409"/>
              <a:gd name="T71" fmla="*/ 366538 h 3216"/>
              <a:gd name="T72" fmla="*/ 1770294 w 3409"/>
              <a:gd name="T73" fmla="*/ 314251 h 3216"/>
              <a:gd name="T74" fmla="*/ 1352014 w 3409"/>
              <a:gd name="T75" fmla="*/ 252985 h 3216"/>
              <a:gd name="T76" fmla="*/ 1255894 w 3409"/>
              <a:gd name="T77" fmla="*/ 1023559 h 3216"/>
              <a:gd name="T78" fmla="*/ 1352014 w 3409"/>
              <a:gd name="T79" fmla="*/ 252985 h 32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09" h="3216">
                <a:moveTo>
                  <a:pt x="646" y="0"/>
                </a:moveTo>
                <a:cubicBezTo>
                  <a:pt x="2580" y="0"/>
                  <a:pt x="2580" y="0"/>
                  <a:pt x="2580" y="0"/>
                </a:cubicBezTo>
                <a:cubicBezTo>
                  <a:pt x="2701" y="0"/>
                  <a:pt x="2701" y="0"/>
                  <a:pt x="2701" y="0"/>
                </a:cubicBezTo>
                <a:cubicBezTo>
                  <a:pt x="2346" y="244"/>
                  <a:pt x="2346" y="244"/>
                  <a:pt x="2346" y="244"/>
                </a:cubicBezTo>
                <a:cubicBezTo>
                  <a:pt x="810" y="244"/>
                  <a:pt x="810" y="244"/>
                  <a:pt x="810" y="244"/>
                </a:cubicBezTo>
                <a:cubicBezTo>
                  <a:pt x="641" y="1175"/>
                  <a:pt x="641" y="1175"/>
                  <a:pt x="641" y="1175"/>
                </a:cubicBezTo>
                <a:cubicBezTo>
                  <a:pt x="630" y="1234"/>
                  <a:pt x="630" y="1234"/>
                  <a:pt x="630" y="1234"/>
                </a:cubicBezTo>
                <a:cubicBezTo>
                  <a:pt x="572" y="1224"/>
                  <a:pt x="572" y="1224"/>
                  <a:pt x="572" y="1224"/>
                </a:cubicBezTo>
                <a:cubicBezTo>
                  <a:pt x="243" y="1169"/>
                  <a:pt x="243" y="1169"/>
                  <a:pt x="243" y="1169"/>
                </a:cubicBezTo>
                <a:cubicBezTo>
                  <a:pt x="243" y="2973"/>
                  <a:pt x="243" y="2973"/>
                  <a:pt x="243" y="2973"/>
                </a:cubicBezTo>
                <a:cubicBezTo>
                  <a:pt x="2458" y="2973"/>
                  <a:pt x="2458" y="2973"/>
                  <a:pt x="2458" y="2973"/>
                </a:cubicBezTo>
                <a:cubicBezTo>
                  <a:pt x="2458" y="2182"/>
                  <a:pt x="2458" y="2182"/>
                  <a:pt x="2458" y="2182"/>
                </a:cubicBezTo>
                <a:cubicBezTo>
                  <a:pt x="2701" y="1862"/>
                  <a:pt x="2701" y="1862"/>
                  <a:pt x="2701" y="1862"/>
                </a:cubicBezTo>
                <a:cubicBezTo>
                  <a:pt x="2701" y="3095"/>
                  <a:pt x="2701" y="3095"/>
                  <a:pt x="2701" y="3095"/>
                </a:cubicBezTo>
                <a:cubicBezTo>
                  <a:pt x="2701" y="3216"/>
                  <a:pt x="2701" y="3216"/>
                  <a:pt x="2701" y="3216"/>
                </a:cubicBezTo>
                <a:cubicBezTo>
                  <a:pt x="2580" y="3216"/>
                  <a:pt x="2580" y="3216"/>
                  <a:pt x="2580" y="3216"/>
                </a:cubicBezTo>
                <a:cubicBezTo>
                  <a:pt x="122" y="3216"/>
                  <a:pt x="122" y="3216"/>
                  <a:pt x="122" y="3216"/>
                </a:cubicBezTo>
                <a:cubicBezTo>
                  <a:pt x="0" y="3216"/>
                  <a:pt x="0" y="3216"/>
                  <a:pt x="0" y="3216"/>
                </a:cubicBezTo>
                <a:cubicBezTo>
                  <a:pt x="0" y="3095"/>
                  <a:pt x="0" y="3095"/>
                  <a:pt x="0" y="3095"/>
                </a:cubicBezTo>
                <a:cubicBezTo>
                  <a:pt x="0" y="1087"/>
                  <a:pt x="0" y="1087"/>
                  <a:pt x="0" y="1087"/>
                </a:cubicBezTo>
                <a:cubicBezTo>
                  <a:pt x="0" y="1057"/>
                  <a:pt x="0" y="1057"/>
                  <a:pt x="0" y="1057"/>
                </a:cubicBezTo>
                <a:cubicBezTo>
                  <a:pt x="15" y="1029"/>
                  <a:pt x="15" y="1029"/>
                  <a:pt x="15" y="1029"/>
                </a:cubicBezTo>
                <a:cubicBezTo>
                  <a:pt x="539" y="64"/>
                  <a:pt x="539" y="64"/>
                  <a:pt x="539" y="64"/>
                </a:cubicBezTo>
                <a:cubicBezTo>
                  <a:pt x="574" y="0"/>
                  <a:pt x="574" y="0"/>
                  <a:pt x="574" y="0"/>
                </a:cubicBezTo>
                <a:cubicBezTo>
                  <a:pt x="646" y="0"/>
                  <a:pt x="646" y="0"/>
                  <a:pt x="646" y="0"/>
                </a:cubicBezTo>
                <a:close/>
                <a:moveTo>
                  <a:pt x="406" y="2166"/>
                </a:moveTo>
                <a:cubicBezTo>
                  <a:pt x="567" y="2251"/>
                  <a:pt x="567" y="2251"/>
                  <a:pt x="567" y="2251"/>
                </a:cubicBezTo>
                <a:cubicBezTo>
                  <a:pt x="572" y="2241"/>
                  <a:pt x="717" y="1843"/>
                  <a:pt x="704" y="1965"/>
                </a:cubicBezTo>
                <a:cubicBezTo>
                  <a:pt x="692" y="2084"/>
                  <a:pt x="615" y="2249"/>
                  <a:pt x="647" y="2358"/>
                </a:cubicBezTo>
                <a:cubicBezTo>
                  <a:pt x="670" y="2436"/>
                  <a:pt x="719" y="2473"/>
                  <a:pt x="804" y="2448"/>
                </a:cubicBezTo>
                <a:cubicBezTo>
                  <a:pt x="839" y="2438"/>
                  <a:pt x="880" y="2419"/>
                  <a:pt x="923" y="2395"/>
                </a:cubicBezTo>
                <a:cubicBezTo>
                  <a:pt x="858" y="2470"/>
                  <a:pt x="802" y="2543"/>
                  <a:pt x="784" y="2604"/>
                </a:cubicBezTo>
                <a:cubicBezTo>
                  <a:pt x="758" y="2691"/>
                  <a:pt x="781" y="2756"/>
                  <a:pt x="879" y="2785"/>
                </a:cubicBezTo>
                <a:cubicBezTo>
                  <a:pt x="1012" y="2824"/>
                  <a:pt x="1133" y="2736"/>
                  <a:pt x="1229" y="2666"/>
                </a:cubicBezTo>
                <a:cubicBezTo>
                  <a:pt x="1239" y="2658"/>
                  <a:pt x="1248" y="2651"/>
                  <a:pt x="1257" y="2645"/>
                </a:cubicBezTo>
                <a:cubicBezTo>
                  <a:pt x="1367" y="2786"/>
                  <a:pt x="1720" y="2741"/>
                  <a:pt x="1721" y="2741"/>
                </a:cubicBezTo>
                <a:cubicBezTo>
                  <a:pt x="1698" y="2560"/>
                  <a:pt x="1698" y="2560"/>
                  <a:pt x="1698" y="2560"/>
                </a:cubicBezTo>
                <a:cubicBezTo>
                  <a:pt x="1697" y="2560"/>
                  <a:pt x="1415" y="2596"/>
                  <a:pt x="1406" y="2546"/>
                </a:cubicBezTo>
                <a:cubicBezTo>
                  <a:pt x="1388" y="2453"/>
                  <a:pt x="1337" y="2426"/>
                  <a:pt x="1262" y="2440"/>
                </a:cubicBezTo>
                <a:cubicBezTo>
                  <a:pt x="1216" y="2449"/>
                  <a:pt x="1172" y="2481"/>
                  <a:pt x="1121" y="2519"/>
                </a:cubicBezTo>
                <a:cubicBezTo>
                  <a:pt x="1079" y="2549"/>
                  <a:pt x="1030" y="2585"/>
                  <a:pt x="988" y="2602"/>
                </a:cubicBezTo>
                <a:cubicBezTo>
                  <a:pt x="1024" y="2552"/>
                  <a:pt x="1085" y="2486"/>
                  <a:pt x="1144" y="2422"/>
                </a:cubicBezTo>
                <a:cubicBezTo>
                  <a:pt x="1232" y="2326"/>
                  <a:pt x="1316" y="2235"/>
                  <a:pt x="1334" y="2167"/>
                </a:cubicBezTo>
                <a:cubicBezTo>
                  <a:pt x="1354" y="2089"/>
                  <a:pt x="1327" y="2045"/>
                  <a:pt x="1261" y="2027"/>
                </a:cubicBezTo>
                <a:cubicBezTo>
                  <a:pt x="1195" y="2010"/>
                  <a:pt x="1095" y="2074"/>
                  <a:pt x="984" y="2145"/>
                </a:cubicBezTo>
                <a:cubicBezTo>
                  <a:pt x="928" y="2181"/>
                  <a:pt x="869" y="2218"/>
                  <a:pt x="820" y="2245"/>
                </a:cubicBezTo>
                <a:cubicBezTo>
                  <a:pt x="826" y="2173"/>
                  <a:pt x="849" y="2064"/>
                  <a:pt x="868" y="1971"/>
                </a:cubicBezTo>
                <a:cubicBezTo>
                  <a:pt x="882" y="1905"/>
                  <a:pt x="894" y="1846"/>
                  <a:pt x="898" y="1808"/>
                </a:cubicBezTo>
                <a:cubicBezTo>
                  <a:pt x="990" y="1069"/>
                  <a:pt x="408" y="2163"/>
                  <a:pt x="406" y="2166"/>
                </a:cubicBezTo>
                <a:close/>
                <a:moveTo>
                  <a:pt x="672" y="328"/>
                </a:moveTo>
                <a:cubicBezTo>
                  <a:pt x="279" y="1052"/>
                  <a:pt x="279" y="1052"/>
                  <a:pt x="279" y="1052"/>
                </a:cubicBezTo>
                <a:cubicBezTo>
                  <a:pt x="533" y="1094"/>
                  <a:pt x="533" y="1094"/>
                  <a:pt x="533" y="1094"/>
                </a:cubicBezTo>
                <a:cubicBezTo>
                  <a:pt x="672" y="328"/>
                  <a:pt x="672" y="328"/>
                  <a:pt x="672" y="328"/>
                </a:cubicBezTo>
                <a:close/>
                <a:moveTo>
                  <a:pt x="1819" y="1745"/>
                </a:moveTo>
                <a:cubicBezTo>
                  <a:pt x="1730" y="2262"/>
                  <a:pt x="1730" y="2262"/>
                  <a:pt x="1730" y="2262"/>
                </a:cubicBezTo>
                <a:cubicBezTo>
                  <a:pt x="1764" y="2281"/>
                  <a:pt x="1764" y="2281"/>
                  <a:pt x="1764" y="2281"/>
                </a:cubicBezTo>
                <a:cubicBezTo>
                  <a:pt x="1723" y="2439"/>
                  <a:pt x="1723" y="2439"/>
                  <a:pt x="1723" y="2439"/>
                </a:cubicBezTo>
                <a:cubicBezTo>
                  <a:pt x="1792" y="2480"/>
                  <a:pt x="1792" y="2480"/>
                  <a:pt x="1792" y="2480"/>
                </a:cubicBezTo>
                <a:cubicBezTo>
                  <a:pt x="1905" y="2364"/>
                  <a:pt x="1905" y="2364"/>
                  <a:pt x="1905" y="2364"/>
                </a:cubicBezTo>
                <a:cubicBezTo>
                  <a:pt x="1930" y="2379"/>
                  <a:pt x="1930" y="2379"/>
                  <a:pt x="1930" y="2379"/>
                </a:cubicBezTo>
                <a:cubicBezTo>
                  <a:pt x="2319" y="2038"/>
                  <a:pt x="2319" y="2038"/>
                  <a:pt x="2319" y="2038"/>
                </a:cubicBezTo>
                <a:cubicBezTo>
                  <a:pt x="1819" y="1745"/>
                  <a:pt x="1819" y="1745"/>
                  <a:pt x="1819" y="1745"/>
                </a:cubicBezTo>
                <a:close/>
                <a:moveTo>
                  <a:pt x="3094" y="444"/>
                </a:moveTo>
                <a:cubicBezTo>
                  <a:pt x="3085" y="366"/>
                  <a:pt x="3085" y="366"/>
                  <a:pt x="3085" y="366"/>
                </a:cubicBezTo>
                <a:cubicBezTo>
                  <a:pt x="2885" y="248"/>
                  <a:pt x="2885" y="248"/>
                  <a:pt x="2885" y="248"/>
                </a:cubicBezTo>
                <a:cubicBezTo>
                  <a:pt x="2620" y="378"/>
                  <a:pt x="2620" y="378"/>
                  <a:pt x="2620" y="378"/>
                </a:cubicBezTo>
                <a:cubicBezTo>
                  <a:pt x="2848" y="511"/>
                  <a:pt x="2848" y="511"/>
                  <a:pt x="2848" y="511"/>
                </a:cubicBezTo>
                <a:cubicBezTo>
                  <a:pt x="3120" y="670"/>
                  <a:pt x="3120" y="670"/>
                  <a:pt x="3120" y="670"/>
                </a:cubicBezTo>
                <a:cubicBezTo>
                  <a:pt x="3201" y="718"/>
                  <a:pt x="3201" y="718"/>
                  <a:pt x="3201" y="718"/>
                </a:cubicBezTo>
                <a:cubicBezTo>
                  <a:pt x="3126" y="1003"/>
                  <a:pt x="2993" y="1253"/>
                  <a:pt x="2796" y="1465"/>
                </a:cubicBezTo>
                <a:cubicBezTo>
                  <a:pt x="2929" y="1589"/>
                  <a:pt x="2929" y="1589"/>
                  <a:pt x="2929" y="1589"/>
                </a:cubicBezTo>
                <a:cubicBezTo>
                  <a:pt x="3163" y="1336"/>
                  <a:pt x="3316" y="1037"/>
                  <a:pt x="3395" y="694"/>
                </a:cubicBezTo>
                <a:cubicBezTo>
                  <a:pt x="3409" y="629"/>
                  <a:pt x="3409" y="629"/>
                  <a:pt x="3409" y="629"/>
                </a:cubicBezTo>
                <a:cubicBezTo>
                  <a:pt x="3352" y="595"/>
                  <a:pt x="3352" y="595"/>
                  <a:pt x="3352" y="595"/>
                </a:cubicBezTo>
                <a:cubicBezTo>
                  <a:pt x="3094" y="444"/>
                  <a:pt x="3094" y="444"/>
                  <a:pt x="3094" y="444"/>
                </a:cubicBezTo>
                <a:close/>
                <a:moveTo>
                  <a:pt x="2560" y="479"/>
                </a:moveTo>
                <a:cubicBezTo>
                  <a:pt x="2250" y="824"/>
                  <a:pt x="2026" y="1215"/>
                  <a:pt x="1878" y="1645"/>
                </a:cubicBezTo>
                <a:cubicBezTo>
                  <a:pt x="2044" y="1743"/>
                  <a:pt x="2211" y="1841"/>
                  <a:pt x="2378" y="1938"/>
                </a:cubicBezTo>
                <a:cubicBezTo>
                  <a:pt x="2664" y="1579"/>
                  <a:pt x="2893" y="1191"/>
                  <a:pt x="3060" y="772"/>
                </a:cubicBezTo>
                <a:cubicBezTo>
                  <a:pt x="2894" y="675"/>
                  <a:pt x="2727" y="577"/>
                  <a:pt x="2560" y="47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fld id="{E4A17B91-3BF1-49FA-8556-7772634DBF89}" type="slidenum">
              <a:rPr lang="zh-CN" altLang="en-US" smtClean="0"/>
            </a:fld>
            <a:endParaRPr lang="zh-CN" altLang="en-US"/>
          </a:p>
        </p:txBody>
      </p:sp>
      <p:sp>
        <p:nvSpPr>
          <p:cNvPr id="3" name="文本框 2"/>
          <p:cNvSpPr txBox="1"/>
          <p:nvPr/>
        </p:nvSpPr>
        <p:spPr>
          <a:xfrm>
            <a:off x="-7620" y="291465"/>
            <a:ext cx="12207240" cy="1322070"/>
          </a:xfrm>
          <a:prstGeom prst="rect">
            <a:avLst/>
          </a:prstGeom>
          <a:noFill/>
        </p:spPr>
        <p:txBody>
          <a:bodyPr wrap="square" rtlCol="0" anchor="t">
            <a:spAutoFit/>
          </a:bodyPr>
          <a:p>
            <a:pPr algn="ctr"/>
            <a:r>
              <a:rPr lang="en-US" altLang="zh-CN" sz="4000" b="1">
                <a:solidFill>
                  <a:schemeClr val="bg1">
                    <a:lumMod val="50000"/>
                  </a:schemeClr>
                </a:solidFill>
                <a:latin typeface="黑体" panose="02010609060101010101" pitchFamily="49" charset="-122"/>
                <a:ea typeface="黑体" panose="02010609060101010101" pitchFamily="49" charset="-122"/>
                <a:sym typeface="+mn-ea"/>
              </a:rPr>
              <a:t>《</a:t>
            </a:r>
            <a:r>
              <a:rPr lang="zh-CN" altLang="en-US" sz="4000" b="1">
                <a:solidFill>
                  <a:schemeClr val="bg1">
                    <a:lumMod val="50000"/>
                  </a:schemeClr>
                </a:solidFill>
                <a:latin typeface="黑体" panose="02010609060101010101" pitchFamily="49" charset="-122"/>
                <a:ea typeface="黑体" panose="02010609060101010101" pitchFamily="49" charset="-122"/>
                <a:sym typeface="+mn-ea"/>
              </a:rPr>
              <a:t>权利法案</a:t>
            </a:r>
            <a:r>
              <a:rPr lang="en-US" altLang="zh-CN" sz="4000" b="1">
                <a:solidFill>
                  <a:schemeClr val="bg1">
                    <a:lumMod val="50000"/>
                  </a:schemeClr>
                </a:solidFill>
                <a:latin typeface="黑体" panose="02010609060101010101" pitchFamily="49" charset="-122"/>
                <a:ea typeface="黑体" panose="02010609060101010101" pitchFamily="49" charset="-122"/>
                <a:sym typeface="+mn-ea"/>
              </a:rPr>
              <a:t>》</a:t>
            </a:r>
            <a:r>
              <a:rPr lang="zh-CN" altLang="en-US" sz="4000" b="1">
                <a:solidFill>
                  <a:schemeClr val="bg1">
                    <a:lumMod val="50000"/>
                  </a:schemeClr>
                </a:solidFill>
                <a:latin typeface="黑体" panose="02010609060101010101" pitchFamily="49" charset="-122"/>
                <a:ea typeface="黑体" panose="02010609060101010101" pitchFamily="49" charset="-122"/>
                <a:sym typeface="+mn-ea"/>
              </a:rPr>
              <a:t>颁布前后英国国王和议会</a:t>
            </a:r>
            <a:endParaRPr lang="zh-CN" altLang="en-US" sz="4000" b="1">
              <a:solidFill>
                <a:schemeClr val="bg1">
                  <a:lumMod val="50000"/>
                </a:schemeClr>
              </a:solidFill>
              <a:latin typeface="黑体" panose="02010609060101010101" pitchFamily="49" charset="-122"/>
              <a:ea typeface="黑体" panose="02010609060101010101" pitchFamily="49" charset="-122"/>
              <a:sym typeface="+mn-ea"/>
            </a:endParaRPr>
          </a:p>
          <a:p>
            <a:pPr algn="ctr"/>
            <a:r>
              <a:rPr lang="zh-CN" altLang="en-US" sz="4000" b="1">
                <a:solidFill>
                  <a:schemeClr val="bg1">
                    <a:lumMod val="50000"/>
                  </a:schemeClr>
                </a:solidFill>
                <a:latin typeface="黑体" panose="02010609060101010101" pitchFamily="49" charset="-122"/>
                <a:ea typeface="黑体" panose="02010609060101010101" pitchFamily="49" charset="-122"/>
                <a:sym typeface="+mn-ea"/>
              </a:rPr>
              <a:t>的权力各有什么变化？</a:t>
            </a:r>
            <a:endParaRPr lang="zh-CN" altLang="en-US" sz="4000" b="1">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8194" name="矩形 7170"/>
          <p:cNvSpPr/>
          <p:nvPr/>
        </p:nvSpPr>
        <p:spPr>
          <a:xfrm>
            <a:off x="179705" y="2103755"/>
            <a:ext cx="2089785" cy="720725"/>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p>
            <a:pPr algn="ctr"/>
            <a:r>
              <a:rPr lang="zh-CN" altLang="en-US" sz="3600" b="1">
                <a:latin typeface="黑体" panose="02010609060101010101" pitchFamily="49" charset="-122"/>
                <a:ea typeface="黑体" panose="02010609060101010101" pitchFamily="49" charset="-122"/>
              </a:rPr>
              <a:t>英国国王</a:t>
            </a:r>
            <a:endParaRPr lang="zh-CN" altLang="en-US" sz="3600" b="1">
              <a:latin typeface="黑体" panose="02010609060101010101" pitchFamily="49" charset="-122"/>
              <a:ea typeface="黑体" panose="02010609060101010101" pitchFamily="49" charset="-122"/>
            </a:endParaRPr>
          </a:p>
        </p:txBody>
      </p:sp>
      <p:sp>
        <p:nvSpPr>
          <p:cNvPr id="8195" name="文本框 7171"/>
          <p:cNvSpPr txBox="1"/>
          <p:nvPr/>
        </p:nvSpPr>
        <p:spPr>
          <a:xfrm>
            <a:off x="3037523" y="1855788"/>
            <a:ext cx="7272337" cy="645160"/>
          </a:xfrm>
          <a:prstGeom prst="rect">
            <a:avLst/>
          </a:prstGeom>
          <a:noFill/>
          <a:ln w="9525">
            <a:noFill/>
          </a:ln>
        </p:spPr>
        <p:txBody>
          <a:bodyPr anchor="t">
            <a:spAutoFit/>
          </a:bodyPr>
          <a:p>
            <a:r>
              <a:rPr lang="zh-CN" altLang="en-US" sz="3600" b="1">
                <a:solidFill>
                  <a:srgbClr val="FF0000"/>
                </a:solidFill>
                <a:latin typeface="幼圆" panose="02010509060101010101" pitchFamily="49" charset="-122"/>
                <a:ea typeface="幼圆" panose="02010509060101010101" pitchFamily="49" charset="-122"/>
                <a:cs typeface="幼圆" panose="02010509060101010101" pitchFamily="49" charset="-122"/>
              </a:rPr>
              <a:t>前：</a:t>
            </a:r>
            <a:r>
              <a:rPr lang="zh-CN" altLang="en-US" sz="3600" b="1">
                <a:solidFill>
                  <a:schemeClr val="bg1">
                    <a:lumMod val="50000"/>
                  </a:schemeClr>
                </a:solidFill>
                <a:latin typeface="幼圆" panose="02010509060101010101" pitchFamily="49" charset="-122"/>
                <a:ea typeface="幼圆" panose="02010509060101010101" pitchFamily="49" charset="-122"/>
                <a:cs typeface="幼圆" panose="02010509060101010101" pitchFamily="49" charset="-122"/>
              </a:rPr>
              <a:t>“君权神授”，王权很大</a:t>
            </a:r>
            <a:endParaRPr lang="zh-CN" altLang="en-US" sz="3600" b="1">
              <a:solidFill>
                <a:schemeClr val="bg1">
                  <a:lumMod val="50000"/>
                </a:schemeClr>
              </a:solidFill>
              <a:latin typeface="幼圆" panose="02010509060101010101" pitchFamily="49" charset="-122"/>
              <a:ea typeface="幼圆" panose="02010509060101010101" pitchFamily="49" charset="-122"/>
              <a:cs typeface="幼圆" panose="02010509060101010101" pitchFamily="49" charset="-122"/>
            </a:endParaRPr>
          </a:p>
        </p:txBody>
      </p:sp>
      <p:sp>
        <p:nvSpPr>
          <p:cNvPr id="7173" name="文本框 7172"/>
          <p:cNvSpPr txBox="1"/>
          <p:nvPr/>
        </p:nvSpPr>
        <p:spPr>
          <a:xfrm>
            <a:off x="3037523" y="2501265"/>
            <a:ext cx="7272337" cy="645160"/>
          </a:xfrm>
          <a:prstGeom prst="rect">
            <a:avLst/>
          </a:prstGeom>
          <a:noFill/>
          <a:ln w="9525">
            <a:noFill/>
          </a:ln>
        </p:spPr>
        <p:txBody>
          <a:bodyPr anchor="t">
            <a:spAutoFit/>
          </a:bodyPr>
          <a:p>
            <a:r>
              <a:rPr lang="zh-CN" altLang="en-US" sz="3600" b="1">
                <a:solidFill>
                  <a:srgbClr val="FF0000"/>
                </a:solidFill>
                <a:latin typeface="幼圆" panose="02010509060101010101" pitchFamily="49" charset="-122"/>
                <a:ea typeface="幼圆" panose="02010509060101010101" pitchFamily="49" charset="-122"/>
              </a:rPr>
              <a:t>后：</a:t>
            </a:r>
            <a:r>
              <a:rPr lang="zh-CN" altLang="en-US" sz="3600" b="1">
                <a:solidFill>
                  <a:schemeClr val="bg1">
                    <a:lumMod val="50000"/>
                  </a:schemeClr>
                </a:solidFill>
                <a:latin typeface="幼圆" panose="02010509060101010101" pitchFamily="49" charset="-122"/>
                <a:ea typeface="幼圆" panose="02010509060101010101" pitchFamily="49" charset="-122"/>
              </a:rPr>
              <a:t>法律从各方面</a:t>
            </a:r>
            <a:r>
              <a:rPr lang="zh-CN" altLang="en-US" sz="3600" b="1">
                <a:solidFill>
                  <a:srgbClr val="0033CC"/>
                </a:solidFill>
                <a:latin typeface="幼圆" panose="02010509060101010101" pitchFamily="49" charset="-122"/>
                <a:ea typeface="幼圆" panose="02010509060101010101" pitchFamily="49" charset="-122"/>
              </a:rPr>
              <a:t>限制王权</a:t>
            </a:r>
            <a:endParaRPr lang="zh-CN" altLang="en-US" sz="3600" b="1">
              <a:solidFill>
                <a:srgbClr val="0033CC"/>
              </a:solidFill>
              <a:latin typeface="幼圆" panose="02010509060101010101" pitchFamily="49" charset="-122"/>
              <a:ea typeface="幼圆" panose="02010509060101010101" pitchFamily="49" charset="-122"/>
            </a:endParaRPr>
          </a:p>
        </p:txBody>
      </p:sp>
      <p:sp>
        <p:nvSpPr>
          <p:cNvPr id="8197" name="矩形 7173"/>
          <p:cNvSpPr/>
          <p:nvPr/>
        </p:nvSpPr>
        <p:spPr>
          <a:xfrm>
            <a:off x="179705" y="3702050"/>
            <a:ext cx="2089785" cy="720725"/>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p>
            <a:pPr algn="ctr"/>
            <a:r>
              <a:rPr lang="zh-CN" altLang="en-US" sz="3600" b="1">
                <a:latin typeface="黑体" panose="02010609060101010101" pitchFamily="49" charset="-122"/>
                <a:ea typeface="黑体" panose="02010609060101010101" pitchFamily="49" charset="-122"/>
              </a:rPr>
              <a:t>议会权力</a:t>
            </a:r>
            <a:endParaRPr lang="zh-CN" altLang="en-US" sz="3600" b="1">
              <a:latin typeface="黑体" panose="02010609060101010101" pitchFamily="49" charset="-122"/>
              <a:ea typeface="黑体" panose="02010609060101010101" pitchFamily="49" charset="-122"/>
            </a:endParaRPr>
          </a:p>
        </p:txBody>
      </p:sp>
      <p:sp>
        <p:nvSpPr>
          <p:cNvPr id="8198" name="文本框 7174"/>
          <p:cNvSpPr txBox="1"/>
          <p:nvPr/>
        </p:nvSpPr>
        <p:spPr>
          <a:xfrm>
            <a:off x="3037840" y="3739515"/>
            <a:ext cx="8470265" cy="645160"/>
          </a:xfrm>
          <a:prstGeom prst="rect">
            <a:avLst/>
          </a:prstGeom>
          <a:noFill/>
          <a:ln w="9525">
            <a:noFill/>
          </a:ln>
        </p:spPr>
        <p:txBody>
          <a:bodyPr wrap="square" anchor="t">
            <a:spAutoFit/>
          </a:bodyPr>
          <a:p>
            <a:r>
              <a:rPr lang="zh-CN" altLang="en-US" sz="3600" b="1">
                <a:solidFill>
                  <a:srgbClr val="FF0000"/>
                </a:solidFill>
                <a:latin typeface="幼圆" panose="02010509060101010101" pitchFamily="49" charset="-122"/>
                <a:ea typeface="幼圆" panose="02010509060101010101" pitchFamily="49" charset="-122"/>
              </a:rPr>
              <a:t>前：</a:t>
            </a:r>
            <a:r>
              <a:rPr lang="zh-CN" altLang="en-US" sz="3600" b="1">
                <a:solidFill>
                  <a:schemeClr val="bg1">
                    <a:lumMod val="50000"/>
                  </a:schemeClr>
                </a:solidFill>
                <a:latin typeface="幼圆" panose="02010509060101010101" pitchFamily="49" charset="-122"/>
                <a:ea typeface="幼圆" panose="02010509060101010101" pitchFamily="49" charset="-122"/>
              </a:rPr>
              <a:t>仅有提出财政、法律议案的权力</a:t>
            </a:r>
            <a:endParaRPr lang="zh-CN" altLang="en-US" sz="3600" b="1">
              <a:solidFill>
                <a:schemeClr val="bg1">
                  <a:lumMod val="50000"/>
                </a:schemeClr>
              </a:solidFill>
              <a:latin typeface="幼圆" panose="02010509060101010101" pitchFamily="49" charset="-122"/>
              <a:ea typeface="幼圆" panose="02010509060101010101" pitchFamily="49" charset="-122"/>
            </a:endParaRPr>
          </a:p>
        </p:txBody>
      </p:sp>
      <p:sp>
        <p:nvSpPr>
          <p:cNvPr id="7176" name="文本框 7175"/>
          <p:cNvSpPr txBox="1"/>
          <p:nvPr/>
        </p:nvSpPr>
        <p:spPr>
          <a:xfrm>
            <a:off x="3037840" y="4422775"/>
            <a:ext cx="7712075" cy="1198880"/>
          </a:xfrm>
          <a:prstGeom prst="rect">
            <a:avLst/>
          </a:prstGeom>
          <a:noFill/>
          <a:ln w="9525">
            <a:noFill/>
          </a:ln>
        </p:spPr>
        <p:txBody>
          <a:bodyPr wrap="square" anchor="t">
            <a:spAutoFit/>
          </a:bodyPr>
          <a:p>
            <a:r>
              <a:rPr lang="zh-CN" altLang="en-US" sz="3600" b="1">
                <a:solidFill>
                  <a:srgbClr val="FF0000"/>
                </a:solidFill>
                <a:latin typeface="幼圆" panose="02010509060101010101" pitchFamily="49" charset="-122"/>
                <a:ea typeface="幼圆" panose="02010509060101010101" pitchFamily="49" charset="-122"/>
              </a:rPr>
              <a:t>后：</a:t>
            </a:r>
            <a:r>
              <a:rPr lang="zh-CN" altLang="en-US" sz="3600" b="1">
                <a:solidFill>
                  <a:schemeClr val="bg1">
                    <a:lumMod val="50000"/>
                  </a:schemeClr>
                </a:solidFill>
                <a:latin typeface="幼圆" panose="02010509060101010101" pitchFamily="49" charset="-122"/>
                <a:ea typeface="幼圆" panose="02010509060101010101" pitchFamily="49" charset="-122"/>
              </a:rPr>
              <a:t>法律确立议会主权，王权置于议会法权之下</a:t>
            </a:r>
            <a:endParaRPr lang="zh-CN" altLang="en-US" sz="3600" b="1">
              <a:solidFill>
                <a:schemeClr val="bg1">
                  <a:lumMod val="50000"/>
                </a:schemeClr>
              </a:solidFill>
              <a:latin typeface="幼圆" panose="02010509060101010101" pitchFamily="49" charset="-122"/>
              <a:ea typeface="幼圆" panose="02010509060101010101" pitchFamily="49" charset="-122"/>
            </a:endParaRPr>
          </a:p>
        </p:txBody>
      </p:sp>
      <p:sp>
        <p:nvSpPr>
          <p:cNvPr id="5" name="文本框 18"/>
          <p:cNvSpPr txBox="1"/>
          <p:nvPr/>
        </p:nvSpPr>
        <p:spPr>
          <a:xfrm>
            <a:off x="2550160" y="6058535"/>
            <a:ext cx="8425815" cy="645160"/>
          </a:xfrm>
          <a:prstGeom prst="rect">
            <a:avLst/>
          </a:prstGeom>
          <a:solidFill>
            <a:schemeClr val="accent6">
              <a:lumMod val="20000"/>
              <a:lumOff val="80000"/>
            </a:schemeClr>
          </a:solidFill>
          <a:ln w="25400" cap="flat" cmpd="sng">
            <a:noFill/>
            <a:prstDash val="solid"/>
            <a:round/>
            <a:headEnd type="none" w="med" len="med"/>
            <a:tailEnd type="none" w="med" len="med"/>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dirty="0" smtClean="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1.</a:t>
            </a:r>
            <a:r>
              <a:rPr lang="zh-CN" altLang="en-US" sz="3600" b="1" dirty="0" smtClean="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权力</a:t>
            </a:r>
            <a:r>
              <a:rPr lang="zh-CN" altLang="en-US" sz="3600" b="1" dirty="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中心转向议会，国王仍有行政权</a:t>
            </a:r>
            <a:endParaRPr lang="zh-CN" altLang="en-US" sz="3600" b="1" dirty="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endParaRPr>
          </a:p>
        </p:txBody>
      </p:sp>
      <p:sp>
        <p:nvSpPr>
          <p:cNvPr id="8" name="TextBox 7"/>
          <p:cNvSpPr txBox="1"/>
          <p:nvPr/>
        </p:nvSpPr>
        <p:spPr>
          <a:xfrm>
            <a:off x="541252" y="6058528"/>
            <a:ext cx="2008908" cy="584775"/>
          </a:xfrm>
          <a:prstGeom prst="rect">
            <a:avLst/>
          </a:prstGeom>
          <a:noFill/>
        </p:spPr>
        <p:txBody>
          <a:bodyPr wrap="square" rtlCol="0">
            <a:spAutoFit/>
          </a:bodyPr>
          <a:lstStyle/>
          <a:p>
            <a:r>
              <a:rPr lang="zh-CN" altLang="en-US" sz="3200" b="1" dirty="0" smtClean="0">
                <a:solidFill>
                  <a:schemeClr val="bg1">
                    <a:lumMod val="50000"/>
                  </a:schemeClr>
                </a:solidFill>
              </a:rPr>
              <a:t>权力变化：</a:t>
            </a:r>
            <a:endParaRPr lang="zh-CN" altLang="en-US" sz="3200" b="1" dirty="0">
              <a:solidFill>
                <a:schemeClr val="bg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additive="base">
                                        <p:cTn id="7" dur="500" fill="hold"/>
                                        <p:tgtEl>
                                          <p:spTgt spid="7173"/>
                                        </p:tgtEl>
                                        <p:attrNameLst>
                                          <p:attrName>ppt_x</p:attrName>
                                        </p:attrNameLst>
                                      </p:cBhvr>
                                      <p:tavLst>
                                        <p:tav tm="0">
                                          <p:val>
                                            <p:strVal val="#ppt_x"/>
                                          </p:val>
                                        </p:tav>
                                        <p:tav tm="100000">
                                          <p:val>
                                            <p:strVal val="#ppt_x"/>
                                          </p:val>
                                        </p:tav>
                                      </p:tavLst>
                                    </p:anim>
                                    <p:anim calcmode="lin" valueType="num">
                                      <p:cBhvr additive="base">
                                        <p:cTn id="8"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6"/>
                                        </p:tgtEl>
                                        <p:attrNameLst>
                                          <p:attrName>style.visibility</p:attrName>
                                        </p:attrNameLst>
                                      </p:cBhvr>
                                      <p:to>
                                        <p:strVal val="visible"/>
                                      </p:to>
                                    </p:set>
                                    <p:anim calcmode="lin" valueType="num">
                                      <p:cBhvr additive="base">
                                        <p:cTn id="13" dur="500" fill="hold"/>
                                        <p:tgtEl>
                                          <p:spTgt spid="7176"/>
                                        </p:tgtEl>
                                        <p:attrNameLst>
                                          <p:attrName>ppt_x</p:attrName>
                                        </p:attrNameLst>
                                      </p:cBhvr>
                                      <p:tavLst>
                                        <p:tav tm="0">
                                          <p:val>
                                            <p:strVal val="#ppt_x"/>
                                          </p:val>
                                        </p:tav>
                                        <p:tav tm="100000">
                                          <p:val>
                                            <p:strVal val="#ppt_x"/>
                                          </p:val>
                                        </p:tav>
                                      </p:tavLst>
                                    </p:anim>
                                    <p:anim calcmode="lin" valueType="num">
                                      <p:cBhvr additive="base">
                                        <p:cTn id="14" dur="500" fill="hold"/>
                                        <p:tgtEl>
                                          <p:spTgt spid="717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ldLvl="0"/>
      <p:bldP spid="7176" grpId="0" bldLvl="0"/>
      <p:bldP spid="5" grpId="0" bldLvl="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E4A17B91-3BF1-49FA-8556-7772634DBF89}" type="slidenum">
              <a:rPr lang="zh-CN" altLang="en-US" smtClean="0"/>
            </a:fld>
            <a:endParaRPr lang="zh-CN" altLang="en-US"/>
          </a:p>
        </p:txBody>
      </p:sp>
      <p:sp>
        <p:nvSpPr>
          <p:cNvPr id="3" name="TextBox 1"/>
          <p:cNvSpPr txBox="1"/>
          <p:nvPr/>
        </p:nvSpPr>
        <p:spPr>
          <a:xfrm>
            <a:off x="231722" y="376865"/>
            <a:ext cx="4407006" cy="646331"/>
          </a:xfrm>
          <a:prstGeom prst="rect">
            <a:avLst/>
          </a:prstGeom>
          <a:solidFill>
            <a:schemeClr val="tx1">
              <a:alpha val="74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600" b="1" dirty="0" smtClean="0">
                <a:solidFill>
                  <a:schemeClr val="bg1"/>
                </a:solidFill>
              </a:rPr>
              <a:t>（二）责任内阁制</a:t>
            </a:r>
            <a:endParaRPr lang="zh-CN" altLang="en-US" sz="3600" b="1" dirty="0">
              <a:solidFill>
                <a:schemeClr val="bg1"/>
              </a:solidFill>
            </a:endParaRPr>
          </a:p>
        </p:txBody>
      </p:sp>
      <p:sp>
        <p:nvSpPr>
          <p:cNvPr id="4" name="TextBox 2"/>
          <p:cNvSpPr txBox="1"/>
          <p:nvPr/>
        </p:nvSpPr>
        <p:spPr>
          <a:xfrm>
            <a:off x="675557" y="1999639"/>
            <a:ext cx="4896544"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dirty="0" smtClean="0">
                <a:solidFill>
                  <a:schemeClr val="bg1"/>
                </a:solidFill>
              </a:rPr>
              <a:t>内阁：顾问和助手</a:t>
            </a:r>
            <a:endParaRPr lang="zh-CN" altLang="en-US" sz="3200" dirty="0">
              <a:solidFill>
                <a:schemeClr val="bg1"/>
              </a:solidFill>
            </a:endParaRPr>
          </a:p>
        </p:txBody>
      </p:sp>
      <p:sp>
        <p:nvSpPr>
          <p:cNvPr id="5" name="TextBox 3"/>
          <p:cNvSpPr txBox="1"/>
          <p:nvPr/>
        </p:nvSpPr>
        <p:spPr>
          <a:xfrm>
            <a:off x="675557" y="3969006"/>
            <a:ext cx="10087852" cy="1569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dirty="0" smtClean="0">
                <a:solidFill>
                  <a:schemeClr val="bg1"/>
                </a:solidFill>
              </a:rPr>
              <a:t>责任内阁制：</a:t>
            </a:r>
            <a:r>
              <a:rPr lang="en-US" altLang="zh-CN" sz="3200" b="1" dirty="0" smtClean="0">
                <a:solidFill>
                  <a:schemeClr val="accent6">
                    <a:lumMod val="60000"/>
                    <a:lumOff val="40000"/>
                  </a:schemeClr>
                </a:solidFill>
                <a:latin typeface="幼圆" panose="02010509060101010101" pitchFamily="49" charset="-122"/>
                <a:ea typeface="幼圆" panose="02010509060101010101" pitchFamily="49" charset="-122"/>
              </a:rPr>
              <a:t>1721</a:t>
            </a:r>
            <a:r>
              <a:rPr lang="zh-CN" altLang="en-US" sz="3200" b="1" dirty="0" smtClean="0">
                <a:solidFill>
                  <a:schemeClr val="accent6">
                    <a:lumMod val="60000"/>
                    <a:lumOff val="40000"/>
                  </a:schemeClr>
                </a:solidFill>
                <a:latin typeface="幼圆" panose="02010509060101010101" pitchFamily="49" charset="-122"/>
                <a:ea typeface="幼圆" panose="02010509060101010101" pitchFamily="49" charset="-122"/>
              </a:rPr>
              <a:t>年，沃波尔主持内阁会议，责任内阁制开始形成，</a:t>
            </a:r>
            <a:r>
              <a:rPr lang="zh-CN" altLang="en-US" sz="3200" dirty="0" smtClean="0">
                <a:solidFill>
                  <a:schemeClr val="bg1"/>
                </a:solidFill>
              </a:rPr>
              <a:t>沃波尔实际上成为英国第一任首相</a:t>
            </a:r>
            <a:r>
              <a:rPr lang="zh-CN" altLang="en-US" sz="3200" dirty="0">
                <a:solidFill>
                  <a:schemeClr val="bg1"/>
                </a:solidFill>
              </a:rPr>
              <a:t>。</a:t>
            </a:r>
            <a:r>
              <a:rPr lang="zh-CN" altLang="en-US" sz="3200" b="1" dirty="0">
                <a:solidFill>
                  <a:schemeClr val="accent6">
                    <a:lumMod val="60000"/>
                    <a:lumOff val="40000"/>
                  </a:schemeClr>
                </a:solidFill>
              </a:rPr>
              <a:t>（国王丧失行政权，统而不治</a:t>
            </a:r>
            <a:r>
              <a:rPr lang="zh-CN" altLang="en-US" sz="3200" b="1" dirty="0" smtClean="0">
                <a:solidFill>
                  <a:schemeClr val="accent6">
                    <a:lumMod val="60000"/>
                    <a:lumOff val="40000"/>
                  </a:schemeClr>
                </a:solidFill>
              </a:rPr>
              <a:t>）</a:t>
            </a:r>
            <a:endParaRPr lang="zh-CN" altLang="en-US" sz="3200" b="1" dirty="0">
              <a:solidFill>
                <a:schemeClr val="accent6">
                  <a:lumMod val="60000"/>
                  <a:lumOff val="40000"/>
                </a:schemeClr>
              </a:solidFill>
            </a:endParaRPr>
          </a:p>
        </p:txBody>
      </p:sp>
      <p:sp>
        <p:nvSpPr>
          <p:cNvPr id="6" name="下箭头 5"/>
          <p:cNvSpPr/>
          <p:nvPr/>
        </p:nvSpPr>
        <p:spPr>
          <a:xfrm>
            <a:off x="1052074" y="2998567"/>
            <a:ext cx="360040" cy="700435"/>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FFFF00"/>
              </a:solidFill>
            </a:endParaRPr>
          </a:p>
        </p:txBody>
      </p:sp>
      <p:sp>
        <p:nvSpPr>
          <p:cNvPr id="7" name="矩形 6"/>
          <p:cNvSpPr/>
          <p:nvPr/>
        </p:nvSpPr>
        <p:spPr>
          <a:xfrm>
            <a:off x="9869142" y="407642"/>
            <a:ext cx="1495922" cy="646331"/>
          </a:xfrm>
          <a:prstGeom prst="rect">
            <a:avLst/>
          </a:prstGeom>
          <a:solidFill>
            <a:schemeClr val="tx1">
              <a:alpha val="74000"/>
            </a:schemeClr>
          </a:solidFill>
        </p:spPr>
        <p:txBody>
          <a:bodyPr wrap="none">
            <a:spAutoFit/>
          </a:bodyPr>
          <a:lstStyle/>
          <a:p>
            <a:pPr lvl="0"/>
            <a:r>
              <a:rPr lang="en-US" altLang="zh-CN" sz="3600" b="1" dirty="0">
                <a:solidFill>
                  <a:srgbClr val="3F3F3F"/>
                </a:solidFill>
              </a:rPr>
              <a:t>1.</a:t>
            </a:r>
            <a:r>
              <a:rPr lang="zh-CN" altLang="en-US" sz="3600" b="1" dirty="0" smtClean="0">
                <a:solidFill>
                  <a:srgbClr val="3F3F3F"/>
                </a:solidFill>
              </a:rPr>
              <a:t>形成</a:t>
            </a:r>
            <a:endParaRPr lang="zh-CN" altLang="en-US" sz="3600" b="1" dirty="0">
              <a:solidFill>
                <a:srgbClr val="3F3F3F"/>
              </a:solidFill>
            </a:endParaRPr>
          </a:p>
        </p:txBody>
      </p:sp>
      <p:sp>
        <p:nvSpPr>
          <p:cNvPr id="9" name="文本框 5"/>
          <p:cNvSpPr txBox="1"/>
          <p:nvPr/>
        </p:nvSpPr>
        <p:spPr>
          <a:xfrm>
            <a:off x="2623185" y="5781675"/>
            <a:ext cx="4766945" cy="645160"/>
          </a:xfrm>
          <a:prstGeom prst="rect">
            <a:avLst/>
          </a:prstGeom>
          <a:solidFill>
            <a:schemeClr val="accent6">
              <a:lumMod val="20000"/>
              <a:lumOff val="80000"/>
            </a:schemeClr>
          </a:solidFill>
          <a:ln w="19050" cap="flat" cmpd="sng">
            <a:noFill/>
            <a:prstDash val="solid"/>
            <a:round/>
            <a:headEnd type="none" w="med" len="med"/>
            <a:tailEnd type="none" w="med" len="med"/>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dirty="0" smtClean="0">
                <a:solidFill>
                  <a:schemeClr val="bg1">
                    <a:lumMod val="50000"/>
                  </a:schemeClr>
                </a:solidFill>
                <a:latin typeface="+mn-ea"/>
              </a:rPr>
              <a:t>2.</a:t>
            </a:r>
            <a:r>
              <a:rPr lang="zh-CN" altLang="en-US" sz="3600" b="1" dirty="0" smtClean="0">
                <a:solidFill>
                  <a:schemeClr val="bg1">
                    <a:lumMod val="50000"/>
                  </a:schemeClr>
                </a:solidFill>
                <a:latin typeface="+mn-ea"/>
              </a:rPr>
              <a:t>行政权</a:t>
            </a:r>
            <a:r>
              <a:rPr lang="zh-CN" altLang="en-US" sz="3600" b="1" dirty="0">
                <a:solidFill>
                  <a:schemeClr val="bg1">
                    <a:lumMod val="50000"/>
                  </a:schemeClr>
                </a:solidFill>
                <a:latin typeface="+mn-ea"/>
              </a:rPr>
              <a:t>转移至首相</a:t>
            </a:r>
            <a:endParaRPr lang="zh-CN" altLang="en-US" sz="3600" b="1" dirty="0">
              <a:solidFill>
                <a:schemeClr val="bg1">
                  <a:lumMod val="50000"/>
                </a:schemeClr>
              </a:solidFill>
              <a:latin typeface="+mn-ea"/>
            </a:endParaRPr>
          </a:p>
        </p:txBody>
      </p:sp>
      <p:pic>
        <p:nvPicPr>
          <p:cNvPr id="1026" name="Picture 2" descr="https://gss2.bdstatic.com/-fo3dSag_xI4khGkpoWK1HF6hhy/baike/c0%3Dbaike116%2C5%2C5%2C116%2C38/sign=29db99a9791ed21b6dc426b7cc07b6a1/ac4bd11373f08202f4e099644ffbfbedab641b7e.jpg"/>
          <p:cNvPicPr>
            <a:picLocks noChangeAspect="1" noChangeArrowheads="1"/>
          </p:cNvPicPr>
          <p:nvPr/>
        </p:nvPicPr>
        <p:blipFill rotWithShape="1">
          <a:blip r:embed="rId1">
            <a:extLst>
              <a:ext uri="{28A0092B-C50C-407E-A947-70E740481C1C}">
                <a14:useLocalDpi xmlns:a14="http://schemas.microsoft.com/office/drawing/2010/main" val="0"/>
              </a:ext>
            </a:extLst>
          </a:blip>
          <a:srcRect b="27640"/>
          <a:stretch>
            <a:fillRect/>
          </a:stretch>
        </p:blipFill>
        <p:spPr bwMode="auto">
          <a:xfrm>
            <a:off x="5162843" y="0"/>
            <a:ext cx="3391193" cy="3937706"/>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122265" y="5754967"/>
            <a:ext cx="2501006" cy="646331"/>
          </a:xfrm>
          <a:prstGeom prst="rect">
            <a:avLst/>
          </a:prstGeom>
        </p:spPr>
        <p:txBody>
          <a:bodyPr wrap="none">
            <a:spAutoFit/>
          </a:bodyPr>
          <a:lstStyle/>
          <a:p>
            <a:r>
              <a:rPr lang="zh-CN" altLang="en-US" sz="3600" b="1" dirty="0">
                <a:solidFill>
                  <a:srgbClr val="3F3F3F"/>
                </a:solidFill>
                <a:latin typeface="黑体" panose="02010609060101010101" pitchFamily="49" charset="-122"/>
              </a:rPr>
              <a:t>权力变化：</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9" grpId="0" bldLvl="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6" name="矩形 5"/>
          <p:cNvSpPr/>
          <p:nvPr/>
        </p:nvSpPr>
        <p:spPr>
          <a:xfrm>
            <a:off x="0" y="0"/>
            <a:ext cx="12192000" cy="6858000"/>
          </a:xfrm>
          <a:prstGeom prst="rect">
            <a:avLst/>
          </a:prstGeom>
          <a:solidFill>
            <a:schemeClr val="tx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3"/>
          <p:cNvSpPr txBox="1"/>
          <p:nvPr/>
        </p:nvSpPr>
        <p:spPr>
          <a:xfrm>
            <a:off x="1524000" y="327930"/>
            <a:ext cx="9144000" cy="175432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5400" dirty="0" smtClean="0">
                <a:solidFill>
                  <a:schemeClr val="bg1"/>
                </a:solidFill>
                <a:latin typeface="华文行楷" panose="02010800040101010101" pitchFamily="2" charset="-122"/>
                <a:ea typeface="华文行楷" panose="02010800040101010101" pitchFamily="2" charset="-122"/>
              </a:rPr>
              <a:t>第三单元</a:t>
            </a:r>
            <a:endParaRPr lang="en-US" altLang="zh-CN" sz="5400" dirty="0" smtClean="0">
              <a:solidFill>
                <a:schemeClr val="bg1"/>
              </a:solidFill>
              <a:latin typeface="华文行楷" panose="02010800040101010101" pitchFamily="2" charset="-122"/>
              <a:ea typeface="华文行楷" panose="02010800040101010101" pitchFamily="2" charset="-122"/>
            </a:endParaRPr>
          </a:p>
          <a:p>
            <a:pPr algn="ctr"/>
            <a:r>
              <a:rPr lang="zh-CN" altLang="en-US" sz="5400" i="1" dirty="0" smtClean="0">
                <a:solidFill>
                  <a:schemeClr val="bg2">
                    <a:lumMod val="50000"/>
                  </a:schemeClr>
                </a:solidFill>
                <a:uFill>
                  <a:solidFill>
                    <a:srgbClr val="FF0000"/>
                  </a:solidFill>
                </a:uFill>
                <a:latin typeface="华文行楷" panose="02010800040101010101" pitchFamily="2" charset="-122"/>
                <a:ea typeface="华文行楷" panose="02010800040101010101" pitchFamily="2" charset="-122"/>
              </a:rPr>
              <a:t>近代西方资本主义政体</a:t>
            </a:r>
            <a:r>
              <a:rPr lang="zh-CN" altLang="en-US" sz="5400" dirty="0" smtClean="0">
                <a:solidFill>
                  <a:schemeClr val="bg1"/>
                </a:solidFill>
                <a:latin typeface="华文行楷" panose="02010800040101010101" pitchFamily="2" charset="-122"/>
                <a:ea typeface="华文行楷" panose="02010800040101010101" pitchFamily="2" charset="-122"/>
              </a:rPr>
              <a:t>的建立</a:t>
            </a:r>
            <a:endParaRPr lang="zh-CN" altLang="en-US" sz="5400" dirty="0">
              <a:solidFill>
                <a:schemeClr val="bg1"/>
              </a:solidFill>
              <a:latin typeface="华文行楷" panose="02010800040101010101" pitchFamily="2" charset="-122"/>
              <a:ea typeface="华文行楷" panose="02010800040101010101" pitchFamily="2" charset="-122"/>
            </a:endParaRPr>
          </a:p>
        </p:txBody>
      </p:sp>
      <p:cxnSp>
        <p:nvCxnSpPr>
          <p:cNvPr id="10" name="直接连接符 9"/>
          <p:cNvCxnSpPr/>
          <p:nvPr/>
        </p:nvCxnSpPr>
        <p:spPr>
          <a:xfrm>
            <a:off x="5279233" y="2082289"/>
            <a:ext cx="0" cy="47355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678897" y="2555848"/>
            <a:ext cx="557337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678897" y="2546807"/>
            <a:ext cx="0" cy="42300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250288" y="2555848"/>
            <a:ext cx="0" cy="42300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6"/>
          <p:cNvSpPr txBox="1"/>
          <p:nvPr/>
        </p:nvSpPr>
        <p:spPr>
          <a:xfrm>
            <a:off x="1687442" y="3079308"/>
            <a:ext cx="2965240" cy="70675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dirty="0" smtClean="0">
                <a:solidFill>
                  <a:schemeClr val="bg1"/>
                </a:solidFill>
              </a:rPr>
              <a:t>君主立宪制</a:t>
            </a:r>
            <a:endParaRPr lang="zh-CN" altLang="en-US" sz="4000" b="1" dirty="0" smtClean="0">
              <a:solidFill>
                <a:schemeClr val="bg1"/>
              </a:solidFill>
            </a:endParaRPr>
          </a:p>
        </p:txBody>
      </p:sp>
      <p:sp>
        <p:nvSpPr>
          <p:cNvPr id="15" name="TextBox 17"/>
          <p:cNvSpPr txBox="1"/>
          <p:nvPr/>
        </p:nvSpPr>
        <p:spPr>
          <a:xfrm>
            <a:off x="7134163" y="3079308"/>
            <a:ext cx="2789765" cy="70675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dirty="0" smtClean="0">
                <a:solidFill>
                  <a:schemeClr val="bg1"/>
                </a:solidFill>
              </a:rPr>
              <a:t>民主共和制</a:t>
            </a:r>
            <a:endParaRPr lang="zh-CN" altLang="en-US" sz="4000" b="1" dirty="0" smtClean="0">
              <a:solidFill>
                <a:schemeClr val="bg1"/>
              </a:solidFill>
            </a:endParaRPr>
          </a:p>
        </p:txBody>
      </p:sp>
      <p:cxnSp>
        <p:nvCxnSpPr>
          <p:cNvPr id="16" name="直接连接符 15"/>
          <p:cNvCxnSpPr/>
          <p:nvPr/>
        </p:nvCxnSpPr>
        <p:spPr>
          <a:xfrm>
            <a:off x="2734089" y="3661087"/>
            <a:ext cx="0" cy="29238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920750" y="3939540"/>
            <a:ext cx="4422140" cy="2861310"/>
          </a:xfrm>
          <a:prstGeom prst="rect">
            <a:avLst/>
          </a:prstGeom>
          <a:solidFill>
            <a:schemeClr val="tx1">
              <a:alpha val="75000"/>
            </a:schemeClr>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zh-CN" sz="3600" b="1" dirty="0">
                <a:solidFill>
                  <a:schemeClr val="bg2">
                    <a:lumMod val="50000"/>
                  </a:schemeClr>
                </a:solidFill>
                <a:latin typeface="黑体" panose="02010609060101010101" pitchFamily="49" charset="-122"/>
                <a:ea typeface="黑体" panose="02010609060101010101" pitchFamily="49" charset="-122"/>
              </a:rPr>
              <a:t>国家元首通常是</a:t>
            </a:r>
            <a:r>
              <a:rPr lang="zh-CN" altLang="zh-CN" sz="3600" b="1" dirty="0">
                <a:solidFill>
                  <a:srgbClr val="FF0000"/>
                </a:solidFill>
                <a:latin typeface="黑体" panose="02010609060101010101" pitchFamily="49" charset="-122"/>
                <a:ea typeface="黑体" panose="02010609060101010101" pitchFamily="49" charset="-122"/>
              </a:rPr>
              <a:t>世袭</a:t>
            </a:r>
            <a:r>
              <a:rPr lang="zh-CN" altLang="zh-CN" sz="3600" b="1" dirty="0">
                <a:solidFill>
                  <a:schemeClr val="bg2">
                    <a:lumMod val="50000"/>
                  </a:schemeClr>
                </a:solidFill>
                <a:latin typeface="黑体" panose="02010609060101010101" pitchFamily="49" charset="-122"/>
                <a:ea typeface="黑体" panose="02010609060101010101" pitchFamily="49" charset="-122"/>
              </a:rPr>
              <a:t>的，拥有某些</a:t>
            </a:r>
            <a:r>
              <a:rPr lang="zh-CN" altLang="zh-CN" sz="3600" b="1" dirty="0" smtClean="0">
                <a:solidFill>
                  <a:schemeClr val="bg2">
                    <a:lumMod val="50000"/>
                  </a:schemeClr>
                </a:solidFill>
                <a:latin typeface="黑体" panose="02010609060101010101" pitchFamily="49" charset="-122"/>
                <a:ea typeface="黑体" panose="02010609060101010101" pitchFamily="49" charset="-122"/>
              </a:rPr>
              <a:t>最高权力</a:t>
            </a:r>
            <a:r>
              <a:rPr lang="zh-CN" altLang="zh-CN" sz="3600" b="1" dirty="0">
                <a:solidFill>
                  <a:schemeClr val="bg2">
                    <a:lumMod val="50000"/>
                  </a:schemeClr>
                </a:solidFill>
                <a:latin typeface="黑体" panose="02010609060101010101" pitchFamily="49" charset="-122"/>
                <a:ea typeface="黑体" panose="02010609060101010101" pitchFamily="49" charset="-122"/>
              </a:rPr>
              <a:t>，但是必须在</a:t>
            </a:r>
            <a:r>
              <a:rPr lang="zh-CN" altLang="zh-CN" sz="3600" b="1" dirty="0">
                <a:solidFill>
                  <a:srgbClr val="FF0000"/>
                </a:solidFill>
                <a:latin typeface="黑体" panose="02010609060101010101" pitchFamily="49" charset="-122"/>
                <a:ea typeface="黑体" panose="02010609060101010101" pitchFamily="49" charset="-122"/>
              </a:rPr>
              <a:t>宪法规定的范围</a:t>
            </a:r>
            <a:r>
              <a:rPr lang="zh-CN" altLang="zh-CN" sz="3600" b="1" dirty="0" smtClean="0">
                <a:solidFill>
                  <a:srgbClr val="FF0000"/>
                </a:solidFill>
                <a:latin typeface="黑体" panose="02010609060101010101" pitchFamily="49" charset="-122"/>
                <a:ea typeface="黑体" panose="02010609060101010101" pitchFamily="49" charset="-122"/>
              </a:rPr>
              <a:t>内</a:t>
            </a:r>
            <a:r>
              <a:rPr lang="zh-CN" altLang="zh-CN" sz="3600" b="1" dirty="0" smtClean="0">
                <a:solidFill>
                  <a:schemeClr val="bg1"/>
                </a:solidFill>
                <a:latin typeface="黑体" panose="02010609060101010101" pitchFamily="49" charset="-122"/>
                <a:ea typeface="黑体" panose="02010609060101010101" pitchFamily="49" charset="-122"/>
              </a:rPr>
              <a:t>行</a:t>
            </a:r>
            <a:r>
              <a:rPr lang="zh-CN" altLang="zh-CN" sz="3600" b="1" dirty="0" smtClean="0">
                <a:solidFill>
                  <a:schemeClr val="bg2">
                    <a:lumMod val="50000"/>
                  </a:schemeClr>
                </a:solidFill>
                <a:latin typeface="黑体" panose="02010609060101010101" pitchFamily="49" charset="-122"/>
                <a:ea typeface="黑体" panose="02010609060101010101" pitchFamily="49" charset="-122"/>
              </a:rPr>
              <a:t>使</a:t>
            </a:r>
            <a:r>
              <a:rPr lang="zh-CN" altLang="en-US" sz="3600" b="1" dirty="0">
                <a:solidFill>
                  <a:schemeClr val="bg2">
                    <a:lumMod val="50000"/>
                  </a:schemeClr>
                </a:solidFill>
                <a:latin typeface="黑体" panose="02010609060101010101" pitchFamily="49" charset="-122"/>
                <a:ea typeface="黑体" panose="02010609060101010101" pitchFamily="49" charset="-122"/>
              </a:rPr>
              <a:t>的</a:t>
            </a:r>
            <a:r>
              <a:rPr lang="zh-CN" altLang="zh-CN" sz="3600" b="1" dirty="0">
                <a:solidFill>
                  <a:schemeClr val="bg2">
                    <a:lumMod val="50000"/>
                  </a:schemeClr>
                </a:solidFill>
                <a:latin typeface="黑体" panose="02010609060101010101" pitchFamily="49" charset="-122"/>
                <a:ea typeface="黑体" panose="02010609060101010101" pitchFamily="49" charset="-122"/>
              </a:rPr>
              <a:t>政权组织形式</a:t>
            </a:r>
            <a:r>
              <a:rPr lang="zh-CN" altLang="zh-CN" sz="3600" b="1" dirty="0" smtClean="0">
                <a:solidFill>
                  <a:schemeClr val="bg2">
                    <a:lumMod val="50000"/>
                  </a:schemeClr>
                </a:solidFill>
                <a:latin typeface="黑体" panose="02010609060101010101" pitchFamily="49" charset="-122"/>
                <a:ea typeface="黑体" panose="02010609060101010101" pitchFamily="49" charset="-122"/>
              </a:rPr>
              <a:t>。</a:t>
            </a:r>
            <a:endParaRPr lang="zh-CN" altLang="zh-CN" sz="3600" b="1" dirty="0" smtClean="0">
              <a:solidFill>
                <a:schemeClr val="bg2">
                  <a:lumMod val="50000"/>
                </a:schemeClr>
              </a:solidFill>
              <a:latin typeface="黑体" panose="02010609060101010101" pitchFamily="49" charset="-122"/>
              <a:ea typeface="黑体" panose="02010609060101010101" pitchFamily="49" charset="-122"/>
            </a:endParaRPr>
          </a:p>
        </p:txBody>
      </p:sp>
      <p:cxnSp>
        <p:nvCxnSpPr>
          <p:cNvPr id="18" name="直接连接符 17"/>
          <p:cNvCxnSpPr/>
          <p:nvPr/>
        </p:nvCxnSpPr>
        <p:spPr>
          <a:xfrm>
            <a:off x="8264932" y="3647243"/>
            <a:ext cx="0" cy="29238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6538842" y="3939848"/>
            <a:ext cx="4538881" cy="2861310"/>
          </a:xfrm>
          <a:prstGeom prst="rect">
            <a:avLst/>
          </a:prstGeom>
          <a:solidFill>
            <a:schemeClr val="tx1">
              <a:alpha val="75000"/>
            </a:schemeClr>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zh-CN" sz="3600" b="1" dirty="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国家最高权</a:t>
            </a:r>
            <a:r>
              <a:rPr lang="zh-CN" altLang="en-US" sz="3600" b="1" dirty="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力</a:t>
            </a:r>
            <a:r>
              <a:rPr lang="zh-CN" altLang="zh-CN" sz="3600" b="1" dirty="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掌握在由</a:t>
            </a:r>
            <a:r>
              <a:rPr lang="zh-CN" altLang="zh-CN" sz="3600" b="1" dirty="0">
                <a:solidFill>
                  <a:srgbClr val="FF0000"/>
                </a:solidFill>
                <a:latin typeface="黑体" panose="02010609060101010101" pitchFamily="49" charset="-122"/>
                <a:ea typeface="黑体" panose="02010609060101010101" pitchFamily="49" charset="-122"/>
                <a:cs typeface="黑体" panose="02010609060101010101" pitchFamily="49" charset="-122"/>
              </a:rPr>
              <a:t>选举</a:t>
            </a:r>
            <a:r>
              <a:rPr lang="zh-CN" altLang="zh-CN" sz="3600" b="1" dirty="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产生,并有</a:t>
            </a:r>
            <a:r>
              <a:rPr lang="zh-CN" altLang="zh-CN" sz="3600" b="1" dirty="0" smtClean="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一定</a:t>
            </a:r>
            <a:r>
              <a:rPr lang="zh-CN" altLang="en-US" sz="3600" b="1" dirty="0">
                <a:solidFill>
                  <a:srgbClr val="FF0000"/>
                </a:solidFill>
                <a:latin typeface="黑体" panose="02010609060101010101" pitchFamily="49" charset="-122"/>
                <a:ea typeface="黑体" panose="02010609060101010101" pitchFamily="49" charset="-122"/>
                <a:cs typeface="黑体" panose="02010609060101010101" pitchFamily="49" charset="-122"/>
              </a:rPr>
              <a:t>任期</a:t>
            </a:r>
            <a:r>
              <a:rPr lang="zh-CN" altLang="zh-CN" sz="3600" b="1" dirty="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的国家机关或公职人员手中</a:t>
            </a:r>
            <a:r>
              <a:rPr lang="zh-CN" altLang="zh-CN" sz="3600" b="1" dirty="0" smtClean="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的组织形式</a:t>
            </a:r>
            <a:r>
              <a:rPr lang="zh-CN" altLang="zh-CN" sz="3600" b="1" dirty="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a:t>
            </a:r>
            <a:endParaRPr lang="zh-CN" altLang="zh-CN" sz="3600" b="1" dirty="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endParaRPr>
          </a:p>
        </p:txBody>
      </p:sp>
      <p:sp>
        <p:nvSpPr>
          <p:cNvPr id="20" name="灯片编号占位符 19"/>
          <p:cNvSpPr>
            <a:spLocks noGrp="1"/>
          </p:cNvSpPr>
          <p:nvPr>
            <p:ph type="sldNum" sz="quarter" idx="12"/>
          </p:nvPr>
        </p:nvSpPr>
        <p:spPr/>
        <p:txBody>
          <a:bodyPr/>
          <a:lstStyle/>
          <a:p>
            <a:fld id="{E4A17B91-3BF1-49FA-8556-7772634DBF89}" type="slidenum">
              <a:rPr lang="zh-CN" altLang="en-US" smtClean="0"/>
            </a:fld>
            <a:endParaRPr lang="zh-CN" altLang="en-US"/>
          </a:p>
        </p:txBody>
      </p:sp>
      <p:cxnSp>
        <p:nvCxnSpPr>
          <p:cNvPr id="3" name="直接连接符 2"/>
          <p:cNvCxnSpPr/>
          <p:nvPr/>
        </p:nvCxnSpPr>
        <p:spPr>
          <a:xfrm>
            <a:off x="1787236" y="2082256"/>
            <a:ext cx="674180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bldLvl="0" animBg="1"/>
      <p:bldP spid="19"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E4A17B91-3BF1-49FA-8556-7772634DBF89}" type="slidenum">
              <a:rPr lang="zh-CN" altLang="en-US" smtClean="0"/>
            </a:fld>
            <a:endParaRPr lang="zh-CN" altLang="en-US"/>
          </a:p>
        </p:txBody>
      </p:sp>
      <p:sp>
        <p:nvSpPr>
          <p:cNvPr id="3" name="TextBox 1"/>
          <p:cNvSpPr txBox="1"/>
          <p:nvPr/>
        </p:nvSpPr>
        <p:spPr>
          <a:xfrm>
            <a:off x="65405" y="1084580"/>
            <a:ext cx="12231370" cy="52622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3200" b="1" dirty="0" smtClean="0">
                <a:solidFill>
                  <a:schemeClr val="bg1"/>
                </a:solidFill>
              </a:rPr>
              <a:t>（</a:t>
            </a:r>
            <a:r>
              <a:rPr lang="en-US" altLang="zh-CN" sz="3200" b="1" dirty="0" smtClean="0">
                <a:solidFill>
                  <a:schemeClr val="bg1"/>
                </a:solidFill>
              </a:rPr>
              <a:t>1</a:t>
            </a:r>
            <a:r>
              <a:rPr lang="zh-CN" altLang="en-US" sz="3200" b="1" dirty="0" smtClean="0">
                <a:solidFill>
                  <a:schemeClr val="bg1"/>
                </a:solidFill>
              </a:rPr>
              <a:t>）</a:t>
            </a:r>
            <a:r>
              <a:rPr lang="zh-CN" altLang="en-US" sz="3200" b="1" dirty="0" smtClean="0">
                <a:solidFill>
                  <a:schemeClr val="accent6">
                    <a:lumMod val="60000"/>
                    <a:lumOff val="40000"/>
                  </a:schemeClr>
                </a:solidFill>
              </a:rPr>
              <a:t>首相</a:t>
            </a:r>
            <a:r>
              <a:rPr lang="zh-CN" altLang="en-US" sz="3200" b="1" dirty="0" smtClean="0">
                <a:solidFill>
                  <a:schemeClr val="bg1"/>
                </a:solidFill>
              </a:rPr>
              <a:t>是内阁的首脑，</a:t>
            </a:r>
            <a:r>
              <a:rPr lang="zh-CN" altLang="en-US" sz="3200" b="1" dirty="0" smtClean="0">
                <a:solidFill>
                  <a:schemeClr val="bg1"/>
                </a:solidFill>
                <a:sym typeface="+mn-ea"/>
              </a:rPr>
              <a:t>首相负责挑选内阁成员并拥有免职权</a:t>
            </a:r>
            <a:r>
              <a:rPr lang="zh-CN" altLang="en-US" sz="3200" b="1" dirty="0" smtClean="0">
                <a:solidFill>
                  <a:schemeClr val="bg1"/>
                </a:solidFill>
              </a:rPr>
              <a:t>，形式上要经过国王的任命。</a:t>
            </a:r>
            <a:endParaRPr lang="en-US" altLang="zh-CN" sz="3200" b="1" dirty="0" smtClean="0">
              <a:solidFill>
                <a:schemeClr val="bg1"/>
              </a:solidFill>
            </a:endParaRPr>
          </a:p>
          <a:p>
            <a:pPr>
              <a:lnSpc>
                <a:spcPct val="150000"/>
              </a:lnSpc>
            </a:pPr>
            <a:r>
              <a:rPr lang="zh-CN" altLang="en-US" sz="3200" b="1" dirty="0" smtClean="0">
                <a:solidFill>
                  <a:schemeClr val="bg1"/>
                </a:solidFill>
              </a:rPr>
              <a:t>（</a:t>
            </a:r>
            <a:r>
              <a:rPr lang="en-US" altLang="zh-CN" sz="3200" b="1" dirty="0" smtClean="0">
                <a:solidFill>
                  <a:schemeClr val="bg1"/>
                </a:solidFill>
              </a:rPr>
              <a:t>2</a:t>
            </a:r>
            <a:r>
              <a:rPr lang="zh-CN" altLang="en-US" sz="3200" b="1" dirty="0" smtClean="0">
                <a:solidFill>
                  <a:schemeClr val="bg1"/>
                </a:solidFill>
              </a:rPr>
              <a:t>）内阁由下议院多数党组成，首相</a:t>
            </a:r>
            <a:r>
              <a:rPr lang="zh-CN" altLang="en-US" sz="3200" b="1" dirty="0" smtClean="0">
                <a:solidFill>
                  <a:schemeClr val="bg1"/>
                </a:solidFill>
                <a:sym typeface="+mn-ea"/>
              </a:rPr>
              <a:t>由下议院多数党领袖担任。</a:t>
            </a:r>
            <a:r>
              <a:rPr lang="zh-CN" altLang="en-US" sz="3200" b="1" dirty="0" smtClean="0">
                <a:solidFill>
                  <a:schemeClr val="bg1"/>
                </a:solidFill>
              </a:rPr>
              <a:t>内阁和首相必须在大政方针上保持一致，要与首相共进退。</a:t>
            </a:r>
            <a:endParaRPr lang="en-US" altLang="zh-CN" sz="3200" b="1" dirty="0" smtClean="0">
              <a:solidFill>
                <a:schemeClr val="bg1"/>
              </a:solidFill>
            </a:endParaRPr>
          </a:p>
          <a:p>
            <a:pPr>
              <a:lnSpc>
                <a:spcPct val="150000"/>
              </a:lnSpc>
            </a:pPr>
            <a:r>
              <a:rPr lang="zh-CN" altLang="en-US" sz="3200" b="1" dirty="0" smtClean="0">
                <a:solidFill>
                  <a:schemeClr val="accent6">
                    <a:lumMod val="60000"/>
                    <a:lumOff val="40000"/>
                  </a:schemeClr>
                </a:solidFill>
              </a:rPr>
              <a:t>（</a:t>
            </a:r>
            <a:r>
              <a:rPr lang="en-US" altLang="zh-CN" sz="3200" b="1" dirty="0" smtClean="0">
                <a:solidFill>
                  <a:schemeClr val="accent6">
                    <a:lumMod val="60000"/>
                    <a:lumOff val="40000"/>
                  </a:schemeClr>
                </a:solidFill>
              </a:rPr>
              <a:t>3</a:t>
            </a:r>
            <a:r>
              <a:rPr lang="zh-CN" altLang="en-US" sz="3200" b="1" dirty="0" smtClean="0">
                <a:solidFill>
                  <a:schemeClr val="accent6">
                    <a:lumMod val="60000"/>
                    <a:lumOff val="40000"/>
                  </a:schemeClr>
                </a:solidFill>
              </a:rPr>
              <a:t>）如果议会通过对政府的不信任案，内阁下台，或者解散议会，重新进行选举。</a:t>
            </a:r>
            <a:endParaRPr lang="en-US" altLang="zh-CN" sz="3200" b="1" dirty="0" smtClean="0">
              <a:solidFill>
                <a:schemeClr val="accent6">
                  <a:lumMod val="60000"/>
                  <a:lumOff val="40000"/>
                </a:schemeClr>
              </a:solidFill>
            </a:endParaRPr>
          </a:p>
          <a:p>
            <a:pPr>
              <a:lnSpc>
                <a:spcPct val="150000"/>
              </a:lnSpc>
            </a:pPr>
            <a:endParaRPr lang="zh-CN" altLang="en-US" sz="3200" b="1" dirty="0">
              <a:solidFill>
                <a:schemeClr val="bg1"/>
              </a:solidFill>
            </a:endParaRPr>
          </a:p>
        </p:txBody>
      </p:sp>
      <p:sp>
        <p:nvSpPr>
          <p:cNvPr id="4" name="矩形 3"/>
          <p:cNvSpPr/>
          <p:nvPr/>
        </p:nvSpPr>
        <p:spPr>
          <a:xfrm>
            <a:off x="10109385" y="376865"/>
            <a:ext cx="1492716" cy="646331"/>
          </a:xfrm>
          <a:prstGeom prst="rect">
            <a:avLst/>
          </a:prstGeom>
          <a:solidFill>
            <a:schemeClr val="tx1">
              <a:alpha val="74000"/>
            </a:schemeClr>
          </a:solidFill>
        </p:spPr>
        <p:txBody>
          <a:bodyPr wrap="none">
            <a:spAutoFit/>
          </a:bodyPr>
          <a:lstStyle/>
          <a:p>
            <a:pPr lvl="0"/>
            <a:r>
              <a:rPr lang="en-US" altLang="zh-CN" sz="3600" b="1" dirty="0">
                <a:solidFill>
                  <a:srgbClr val="3F3F3F"/>
                </a:solidFill>
              </a:rPr>
              <a:t>2.</a:t>
            </a:r>
            <a:r>
              <a:rPr lang="zh-CN" altLang="en-US" sz="3600" b="1" dirty="0" smtClean="0">
                <a:solidFill>
                  <a:srgbClr val="3F3F3F"/>
                </a:solidFill>
              </a:rPr>
              <a:t>内容</a:t>
            </a:r>
            <a:endParaRPr lang="en-US" altLang="zh-CN" sz="3600" b="1" dirty="0">
              <a:solidFill>
                <a:srgbClr val="3F3F3F"/>
              </a:solidFill>
            </a:endParaRPr>
          </a:p>
        </p:txBody>
      </p:sp>
      <p:sp>
        <p:nvSpPr>
          <p:cNvPr id="5" name="椭圆 4"/>
          <p:cNvSpPr/>
          <p:nvPr/>
        </p:nvSpPr>
        <p:spPr>
          <a:xfrm>
            <a:off x="7947245" y="4672204"/>
            <a:ext cx="603653" cy="5471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chemeClr val="tx1"/>
                </a:solidFill>
              </a:rPr>
              <a:t>1</a:t>
            </a:r>
            <a:endParaRPr lang="zh-CN" altLang="en-US" sz="3600" b="1" dirty="0">
              <a:solidFill>
                <a:schemeClr val="tx1"/>
              </a:solidFill>
            </a:endParaRPr>
          </a:p>
        </p:txBody>
      </p:sp>
      <p:sp>
        <p:nvSpPr>
          <p:cNvPr id="6" name="椭圆 5"/>
          <p:cNvSpPr/>
          <p:nvPr/>
        </p:nvSpPr>
        <p:spPr>
          <a:xfrm>
            <a:off x="4065827" y="4944470"/>
            <a:ext cx="603653" cy="5471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chemeClr val="tx1"/>
                </a:solidFill>
              </a:rPr>
              <a:t>2</a:t>
            </a:r>
            <a:endParaRPr lang="zh-CN" altLang="en-US" sz="3600" b="1" dirty="0">
              <a:solidFill>
                <a:schemeClr val="tx1"/>
              </a:solidFill>
            </a:endParaRPr>
          </a:p>
        </p:txBody>
      </p:sp>
      <p:sp>
        <p:nvSpPr>
          <p:cNvPr id="7" name="TextBox 1"/>
          <p:cNvSpPr txBox="1"/>
          <p:nvPr/>
        </p:nvSpPr>
        <p:spPr>
          <a:xfrm>
            <a:off x="231722" y="376865"/>
            <a:ext cx="4340278" cy="646331"/>
          </a:xfrm>
          <a:prstGeom prst="rect">
            <a:avLst/>
          </a:prstGeom>
          <a:solidFill>
            <a:schemeClr val="tx1">
              <a:alpha val="74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600" b="1" dirty="0" smtClean="0">
                <a:solidFill>
                  <a:schemeClr val="bg1"/>
                </a:solidFill>
              </a:rPr>
              <a:t>（二）责任内阁制</a:t>
            </a:r>
            <a:endParaRPr lang="zh-CN" altLang="en-US" sz="3600" b="1" dirty="0">
              <a:solidFill>
                <a:schemeClr val="bg1"/>
              </a:solidFill>
            </a:endParaRPr>
          </a:p>
        </p:txBody>
      </p:sp>
      <p:sp>
        <p:nvSpPr>
          <p:cNvPr id="2050" name=" 2050"/>
          <p:cNvSpPr/>
          <p:nvPr/>
        </p:nvSpPr>
        <p:spPr bwMode="auto">
          <a:xfrm>
            <a:off x="7803515" y="314960"/>
            <a:ext cx="890905" cy="769620"/>
          </a:xfrm>
          <a:custGeom>
            <a:avLst/>
            <a:gdLst>
              <a:gd name="T0" fmla="*/ 1362577 w 3409"/>
              <a:gd name="T1" fmla="*/ 0 h 3216"/>
              <a:gd name="T2" fmla="*/ 1238994 w 3409"/>
              <a:gd name="T3" fmla="*/ 128869 h 3216"/>
              <a:gd name="T4" fmla="*/ 338532 w 3409"/>
              <a:gd name="T5" fmla="*/ 620579 h 3216"/>
              <a:gd name="T6" fmla="*/ 302091 w 3409"/>
              <a:gd name="T7" fmla="*/ 646458 h 3216"/>
              <a:gd name="T8" fmla="*/ 128336 w 3409"/>
              <a:gd name="T9" fmla="*/ 1570197 h 3216"/>
              <a:gd name="T10" fmla="*/ 1298145 w 3409"/>
              <a:gd name="T11" fmla="*/ 1152428 h 3216"/>
              <a:gd name="T12" fmla="*/ 1426481 w 3409"/>
              <a:gd name="T13" fmla="*/ 1634632 h 3216"/>
              <a:gd name="T14" fmla="*/ 1362577 w 3409"/>
              <a:gd name="T15" fmla="*/ 1698538 h 3216"/>
              <a:gd name="T16" fmla="*/ 0 w 3409"/>
              <a:gd name="T17" fmla="*/ 1698538 h 3216"/>
              <a:gd name="T18" fmla="*/ 0 w 3409"/>
              <a:gd name="T19" fmla="*/ 574102 h 3216"/>
              <a:gd name="T20" fmla="*/ 7922 w 3409"/>
              <a:gd name="T21" fmla="*/ 543469 h 3216"/>
              <a:gd name="T22" fmla="*/ 303147 w 3409"/>
              <a:gd name="T23" fmla="*/ 0 h 3216"/>
              <a:gd name="T24" fmla="*/ 214421 w 3409"/>
              <a:gd name="T25" fmla="*/ 1143978 h 3216"/>
              <a:gd name="T26" fmla="*/ 371804 w 3409"/>
              <a:gd name="T27" fmla="*/ 1037819 h 3216"/>
              <a:gd name="T28" fmla="*/ 424617 w 3409"/>
              <a:gd name="T29" fmla="*/ 1292917 h 3216"/>
              <a:gd name="T30" fmla="*/ 414054 w 3409"/>
              <a:gd name="T31" fmla="*/ 1375309 h 3216"/>
              <a:gd name="T32" fmla="*/ 649072 w 3409"/>
              <a:gd name="T33" fmla="*/ 1408054 h 3216"/>
              <a:gd name="T34" fmla="*/ 908913 w 3409"/>
              <a:gd name="T35" fmla="*/ 1447666 h 3216"/>
              <a:gd name="T36" fmla="*/ 742552 w 3409"/>
              <a:gd name="T37" fmla="*/ 1344676 h 3216"/>
              <a:gd name="T38" fmla="*/ 592034 w 3409"/>
              <a:gd name="T39" fmla="*/ 1330416 h 3216"/>
              <a:gd name="T40" fmla="*/ 604181 w 3409"/>
              <a:gd name="T41" fmla="*/ 1279185 h 3216"/>
              <a:gd name="T42" fmla="*/ 665973 w 3409"/>
              <a:gd name="T43" fmla="*/ 1070565 h 3216"/>
              <a:gd name="T44" fmla="*/ 433067 w 3409"/>
              <a:gd name="T45" fmla="*/ 1185702 h 3216"/>
              <a:gd name="T46" fmla="*/ 474261 w 3409"/>
              <a:gd name="T47" fmla="*/ 954899 h 3216"/>
              <a:gd name="T48" fmla="*/ 354904 w 3409"/>
              <a:gd name="T49" fmla="*/ 173234 h 3216"/>
              <a:gd name="T50" fmla="*/ 281494 w 3409"/>
              <a:gd name="T51" fmla="*/ 577799 h 3216"/>
              <a:gd name="T52" fmla="*/ 960669 w 3409"/>
              <a:gd name="T53" fmla="*/ 921626 h 3216"/>
              <a:gd name="T54" fmla="*/ 931622 w 3409"/>
              <a:gd name="T55" fmla="*/ 1204716 h 3216"/>
              <a:gd name="T56" fmla="*/ 946410 w 3409"/>
              <a:gd name="T57" fmla="*/ 1309818 h 3216"/>
              <a:gd name="T58" fmla="*/ 1019292 w 3409"/>
              <a:gd name="T59" fmla="*/ 1256474 h 3216"/>
              <a:gd name="T60" fmla="*/ 960669 w 3409"/>
              <a:gd name="T61" fmla="*/ 921626 h 3216"/>
              <a:gd name="T62" fmla="*/ 1629283 w 3409"/>
              <a:gd name="T63" fmla="*/ 193304 h 3216"/>
              <a:gd name="T64" fmla="*/ 1383702 w 3409"/>
              <a:gd name="T65" fmla="*/ 199642 h 3216"/>
              <a:gd name="T66" fmla="*/ 1647767 w 3409"/>
              <a:gd name="T67" fmla="*/ 353862 h 3216"/>
              <a:gd name="T68" fmla="*/ 1476653 w 3409"/>
              <a:gd name="T69" fmla="*/ 773743 h 3216"/>
              <a:gd name="T70" fmla="*/ 1793003 w 3409"/>
              <a:gd name="T71" fmla="*/ 366538 h 3216"/>
              <a:gd name="T72" fmla="*/ 1770294 w 3409"/>
              <a:gd name="T73" fmla="*/ 314251 h 3216"/>
              <a:gd name="T74" fmla="*/ 1352014 w 3409"/>
              <a:gd name="T75" fmla="*/ 252985 h 3216"/>
              <a:gd name="T76" fmla="*/ 1255894 w 3409"/>
              <a:gd name="T77" fmla="*/ 1023559 h 3216"/>
              <a:gd name="T78" fmla="*/ 1352014 w 3409"/>
              <a:gd name="T79" fmla="*/ 252985 h 32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09" h="3216">
                <a:moveTo>
                  <a:pt x="646" y="0"/>
                </a:moveTo>
                <a:cubicBezTo>
                  <a:pt x="2580" y="0"/>
                  <a:pt x="2580" y="0"/>
                  <a:pt x="2580" y="0"/>
                </a:cubicBezTo>
                <a:cubicBezTo>
                  <a:pt x="2701" y="0"/>
                  <a:pt x="2701" y="0"/>
                  <a:pt x="2701" y="0"/>
                </a:cubicBezTo>
                <a:cubicBezTo>
                  <a:pt x="2346" y="244"/>
                  <a:pt x="2346" y="244"/>
                  <a:pt x="2346" y="244"/>
                </a:cubicBezTo>
                <a:cubicBezTo>
                  <a:pt x="810" y="244"/>
                  <a:pt x="810" y="244"/>
                  <a:pt x="810" y="244"/>
                </a:cubicBezTo>
                <a:cubicBezTo>
                  <a:pt x="641" y="1175"/>
                  <a:pt x="641" y="1175"/>
                  <a:pt x="641" y="1175"/>
                </a:cubicBezTo>
                <a:cubicBezTo>
                  <a:pt x="630" y="1234"/>
                  <a:pt x="630" y="1234"/>
                  <a:pt x="630" y="1234"/>
                </a:cubicBezTo>
                <a:cubicBezTo>
                  <a:pt x="572" y="1224"/>
                  <a:pt x="572" y="1224"/>
                  <a:pt x="572" y="1224"/>
                </a:cubicBezTo>
                <a:cubicBezTo>
                  <a:pt x="243" y="1169"/>
                  <a:pt x="243" y="1169"/>
                  <a:pt x="243" y="1169"/>
                </a:cubicBezTo>
                <a:cubicBezTo>
                  <a:pt x="243" y="2973"/>
                  <a:pt x="243" y="2973"/>
                  <a:pt x="243" y="2973"/>
                </a:cubicBezTo>
                <a:cubicBezTo>
                  <a:pt x="2458" y="2973"/>
                  <a:pt x="2458" y="2973"/>
                  <a:pt x="2458" y="2973"/>
                </a:cubicBezTo>
                <a:cubicBezTo>
                  <a:pt x="2458" y="2182"/>
                  <a:pt x="2458" y="2182"/>
                  <a:pt x="2458" y="2182"/>
                </a:cubicBezTo>
                <a:cubicBezTo>
                  <a:pt x="2701" y="1862"/>
                  <a:pt x="2701" y="1862"/>
                  <a:pt x="2701" y="1862"/>
                </a:cubicBezTo>
                <a:cubicBezTo>
                  <a:pt x="2701" y="3095"/>
                  <a:pt x="2701" y="3095"/>
                  <a:pt x="2701" y="3095"/>
                </a:cubicBezTo>
                <a:cubicBezTo>
                  <a:pt x="2701" y="3216"/>
                  <a:pt x="2701" y="3216"/>
                  <a:pt x="2701" y="3216"/>
                </a:cubicBezTo>
                <a:cubicBezTo>
                  <a:pt x="2580" y="3216"/>
                  <a:pt x="2580" y="3216"/>
                  <a:pt x="2580" y="3216"/>
                </a:cubicBezTo>
                <a:cubicBezTo>
                  <a:pt x="122" y="3216"/>
                  <a:pt x="122" y="3216"/>
                  <a:pt x="122" y="3216"/>
                </a:cubicBezTo>
                <a:cubicBezTo>
                  <a:pt x="0" y="3216"/>
                  <a:pt x="0" y="3216"/>
                  <a:pt x="0" y="3216"/>
                </a:cubicBezTo>
                <a:cubicBezTo>
                  <a:pt x="0" y="3095"/>
                  <a:pt x="0" y="3095"/>
                  <a:pt x="0" y="3095"/>
                </a:cubicBezTo>
                <a:cubicBezTo>
                  <a:pt x="0" y="1087"/>
                  <a:pt x="0" y="1087"/>
                  <a:pt x="0" y="1087"/>
                </a:cubicBezTo>
                <a:cubicBezTo>
                  <a:pt x="0" y="1057"/>
                  <a:pt x="0" y="1057"/>
                  <a:pt x="0" y="1057"/>
                </a:cubicBezTo>
                <a:cubicBezTo>
                  <a:pt x="15" y="1029"/>
                  <a:pt x="15" y="1029"/>
                  <a:pt x="15" y="1029"/>
                </a:cubicBezTo>
                <a:cubicBezTo>
                  <a:pt x="539" y="64"/>
                  <a:pt x="539" y="64"/>
                  <a:pt x="539" y="64"/>
                </a:cubicBezTo>
                <a:cubicBezTo>
                  <a:pt x="574" y="0"/>
                  <a:pt x="574" y="0"/>
                  <a:pt x="574" y="0"/>
                </a:cubicBezTo>
                <a:cubicBezTo>
                  <a:pt x="646" y="0"/>
                  <a:pt x="646" y="0"/>
                  <a:pt x="646" y="0"/>
                </a:cubicBezTo>
                <a:close/>
                <a:moveTo>
                  <a:pt x="406" y="2166"/>
                </a:moveTo>
                <a:cubicBezTo>
                  <a:pt x="567" y="2251"/>
                  <a:pt x="567" y="2251"/>
                  <a:pt x="567" y="2251"/>
                </a:cubicBezTo>
                <a:cubicBezTo>
                  <a:pt x="572" y="2241"/>
                  <a:pt x="717" y="1843"/>
                  <a:pt x="704" y="1965"/>
                </a:cubicBezTo>
                <a:cubicBezTo>
                  <a:pt x="692" y="2084"/>
                  <a:pt x="615" y="2249"/>
                  <a:pt x="647" y="2358"/>
                </a:cubicBezTo>
                <a:cubicBezTo>
                  <a:pt x="670" y="2436"/>
                  <a:pt x="719" y="2473"/>
                  <a:pt x="804" y="2448"/>
                </a:cubicBezTo>
                <a:cubicBezTo>
                  <a:pt x="839" y="2438"/>
                  <a:pt x="880" y="2419"/>
                  <a:pt x="923" y="2395"/>
                </a:cubicBezTo>
                <a:cubicBezTo>
                  <a:pt x="858" y="2470"/>
                  <a:pt x="802" y="2543"/>
                  <a:pt x="784" y="2604"/>
                </a:cubicBezTo>
                <a:cubicBezTo>
                  <a:pt x="758" y="2691"/>
                  <a:pt x="781" y="2756"/>
                  <a:pt x="879" y="2785"/>
                </a:cubicBezTo>
                <a:cubicBezTo>
                  <a:pt x="1012" y="2824"/>
                  <a:pt x="1133" y="2736"/>
                  <a:pt x="1229" y="2666"/>
                </a:cubicBezTo>
                <a:cubicBezTo>
                  <a:pt x="1239" y="2658"/>
                  <a:pt x="1248" y="2651"/>
                  <a:pt x="1257" y="2645"/>
                </a:cubicBezTo>
                <a:cubicBezTo>
                  <a:pt x="1367" y="2786"/>
                  <a:pt x="1720" y="2741"/>
                  <a:pt x="1721" y="2741"/>
                </a:cubicBezTo>
                <a:cubicBezTo>
                  <a:pt x="1698" y="2560"/>
                  <a:pt x="1698" y="2560"/>
                  <a:pt x="1698" y="2560"/>
                </a:cubicBezTo>
                <a:cubicBezTo>
                  <a:pt x="1697" y="2560"/>
                  <a:pt x="1415" y="2596"/>
                  <a:pt x="1406" y="2546"/>
                </a:cubicBezTo>
                <a:cubicBezTo>
                  <a:pt x="1388" y="2453"/>
                  <a:pt x="1337" y="2426"/>
                  <a:pt x="1262" y="2440"/>
                </a:cubicBezTo>
                <a:cubicBezTo>
                  <a:pt x="1216" y="2449"/>
                  <a:pt x="1172" y="2481"/>
                  <a:pt x="1121" y="2519"/>
                </a:cubicBezTo>
                <a:cubicBezTo>
                  <a:pt x="1079" y="2549"/>
                  <a:pt x="1030" y="2585"/>
                  <a:pt x="988" y="2602"/>
                </a:cubicBezTo>
                <a:cubicBezTo>
                  <a:pt x="1024" y="2552"/>
                  <a:pt x="1085" y="2486"/>
                  <a:pt x="1144" y="2422"/>
                </a:cubicBezTo>
                <a:cubicBezTo>
                  <a:pt x="1232" y="2326"/>
                  <a:pt x="1316" y="2235"/>
                  <a:pt x="1334" y="2167"/>
                </a:cubicBezTo>
                <a:cubicBezTo>
                  <a:pt x="1354" y="2089"/>
                  <a:pt x="1327" y="2045"/>
                  <a:pt x="1261" y="2027"/>
                </a:cubicBezTo>
                <a:cubicBezTo>
                  <a:pt x="1195" y="2010"/>
                  <a:pt x="1095" y="2074"/>
                  <a:pt x="984" y="2145"/>
                </a:cubicBezTo>
                <a:cubicBezTo>
                  <a:pt x="928" y="2181"/>
                  <a:pt x="869" y="2218"/>
                  <a:pt x="820" y="2245"/>
                </a:cubicBezTo>
                <a:cubicBezTo>
                  <a:pt x="826" y="2173"/>
                  <a:pt x="849" y="2064"/>
                  <a:pt x="868" y="1971"/>
                </a:cubicBezTo>
                <a:cubicBezTo>
                  <a:pt x="882" y="1905"/>
                  <a:pt x="894" y="1846"/>
                  <a:pt x="898" y="1808"/>
                </a:cubicBezTo>
                <a:cubicBezTo>
                  <a:pt x="990" y="1069"/>
                  <a:pt x="408" y="2163"/>
                  <a:pt x="406" y="2166"/>
                </a:cubicBezTo>
                <a:close/>
                <a:moveTo>
                  <a:pt x="672" y="328"/>
                </a:moveTo>
                <a:cubicBezTo>
                  <a:pt x="279" y="1052"/>
                  <a:pt x="279" y="1052"/>
                  <a:pt x="279" y="1052"/>
                </a:cubicBezTo>
                <a:cubicBezTo>
                  <a:pt x="533" y="1094"/>
                  <a:pt x="533" y="1094"/>
                  <a:pt x="533" y="1094"/>
                </a:cubicBezTo>
                <a:cubicBezTo>
                  <a:pt x="672" y="328"/>
                  <a:pt x="672" y="328"/>
                  <a:pt x="672" y="328"/>
                </a:cubicBezTo>
                <a:close/>
                <a:moveTo>
                  <a:pt x="1819" y="1745"/>
                </a:moveTo>
                <a:cubicBezTo>
                  <a:pt x="1730" y="2262"/>
                  <a:pt x="1730" y="2262"/>
                  <a:pt x="1730" y="2262"/>
                </a:cubicBezTo>
                <a:cubicBezTo>
                  <a:pt x="1764" y="2281"/>
                  <a:pt x="1764" y="2281"/>
                  <a:pt x="1764" y="2281"/>
                </a:cubicBezTo>
                <a:cubicBezTo>
                  <a:pt x="1723" y="2439"/>
                  <a:pt x="1723" y="2439"/>
                  <a:pt x="1723" y="2439"/>
                </a:cubicBezTo>
                <a:cubicBezTo>
                  <a:pt x="1792" y="2480"/>
                  <a:pt x="1792" y="2480"/>
                  <a:pt x="1792" y="2480"/>
                </a:cubicBezTo>
                <a:cubicBezTo>
                  <a:pt x="1905" y="2364"/>
                  <a:pt x="1905" y="2364"/>
                  <a:pt x="1905" y="2364"/>
                </a:cubicBezTo>
                <a:cubicBezTo>
                  <a:pt x="1930" y="2379"/>
                  <a:pt x="1930" y="2379"/>
                  <a:pt x="1930" y="2379"/>
                </a:cubicBezTo>
                <a:cubicBezTo>
                  <a:pt x="2319" y="2038"/>
                  <a:pt x="2319" y="2038"/>
                  <a:pt x="2319" y="2038"/>
                </a:cubicBezTo>
                <a:cubicBezTo>
                  <a:pt x="1819" y="1745"/>
                  <a:pt x="1819" y="1745"/>
                  <a:pt x="1819" y="1745"/>
                </a:cubicBezTo>
                <a:close/>
                <a:moveTo>
                  <a:pt x="3094" y="444"/>
                </a:moveTo>
                <a:cubicBezTo>
                  <a:pt x="3085" y="366"/>
                  <a:pt x="3085" y="366"/>
                  <a:pt x="3085" y="366"/>
                </a:cubicBezTo>
                <a:cubicBezTo>
                  <a:pt x="2885" y="248"/>
                  <a:pt x="2885" y="248"/>
                  <a:pt x="2885" y="248"/>
                </a:cubicBezTo>
                <a:cubicBezTo>
                  <a:pt x="2620" y="378"/>
                  <a:pt x="2620" y="378"/>
                  <a:pt x="2620" y="378"/>
                </a:cubicBezTo>
                <a:cubicBezTo>
                  <a:pt x="2848" y="511"/>
                  <a:pt x="2848" y="511"/>
                  <a:pt x="2848" y="511"/>
                </a:cubicBezTo>
                <a:cubicBezTo>
                  <a:pt x="3120" y="670"/>
                  <a:pt x="3120" y="670"/>
                  <a:pt x="3120" y="670"/>
                </a:cubicBezTo>
                <a:cubicBezTo>
                  <a:pt x="3201" y="718"/>
                  <a:pt x="3201" y="718"/>
                  <a:pt x="3201" y="718"/>
                </a:cubicBezTo>
                <a:cubicBezTo>
                  <a:pt x="3126" y="1003"/>
                  <a:pt x="2993" y="1253"/>
                  <a:pt x="2796" y="1465"/>
                </a:cubicBezTo>
                <a:cubicBezTo>
                  <a:pt x="2929" y="1589"/>
                  <a:pt x="2929" y="1589"/>
                  <a:pt x="2929" y="1589"/>
                </a:cubicBezTo>
                <a:cubicBezTo>
                  <a:pt x="3163" y="1336"/>
                  <a:pt x="3316" y="1037"/>
                  <a:pt x="3395" y="694"/>
                </a:cubicBezTo>
                <a:cubicBezTo>
                  <a:pt x="3409" y="629"/>
                  <a:pt x="3409" y="629"/>
                  <a:pt x="3409" y="629"/>
                </a:cubicBezTo>
                <a:cubicBezTo>
                  <a:pt x="3352" y="595"/>
                  <a:pt x="3352" y="595"/>
                  <a:pt x="3352" y="595"/>
                </a:cubicBezTo>
                <a:cubicBezTo>
                  <a:pt x="3094" y="444"/>
                  <a:pt x="3094" y="444"/>
                  <a:pt x="3094" y="444"/>
                </a:cubicBezTo>
                <a:close/>
                <a:moveTo>
                  <a:pt x="2560" y="479"/>
                </a:moveTo>
                <a:cubicBezTo>
                  <a:pt x="2250" y="824"/>
                  <a:pt x="2026" y="1215"/>
                  <a:pt x="1878" y="1645"/>
                </a:cubicBezTo>
                <a:cubicBezTo>
                  <a:pt x="2044" y="1743"/>
                  <a:pt x="2211" y="1841"/>
                  <a:pt x="2378" y="1938"/>
                </a:cubicBezTo>
                <a:cubicBezTo>
                  <a:pt x="2664" y="1579"/>
                  <a:pt x="2893" y="1191"/>
                  <a:pt x="3060" y="772"/>
                </a:cubicBezTo>
                <a:cubicBezTo>
                  <a:pt x="2894" y="675"/>
                  <a:pt x="2727" y="577"/>
                  <a:pt x="2560" y="47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 name="灯片编号占位符 1"/>
          <p:cNvSpPr>
            <a:spLocks noGrp="1"/>
          </p:cNvSpPr>
          <p:nvPr>
            <p:ph type="sldNum" sz="quarter" idx="12"/>
          </p:nvPr>
        </p:nvSpPr>
        <p:spPr/>
        <p:txBody>
          <a:bodyPr/>
          <a:p>
            <a:fld id="{E4A17B91-3BF1-49FA-8556-7772634DBF89}" type="slidenum">
              <a:rPr lang="zh-CN" altLang="en-US" smtClean="0"/>
            </a:fld>
            <a:endParaRPr lang="zh-CN" altLang="en-US"/>
          </a:p>
        </p:txBody>
      </p:sp>
      <p:sp>
        <p:nvSpPr>
          <p:cNvPr id="3" name="文本框 2"/>
          <p:cNvSpPr txBox="1"/>
          <p:nvPr/>
        </p:nvSpPr>
        <p:spPr>
          <a:xfrm>
            <a:off x="326390" y="877570"/>
            <a:ext cx="11311890" cy="1753235"/>
          </a:xfrm>
          <a:prstGeom prst="rect">
            <a:avLst/>
          </a:prstGeom>
          <a:noFill/>
        </p:spPr>
        <p:txBody>
          <a:bodyPr wrap="square" rtlCol="0">
            <a:spAutoFit/>
          </a:bodyPr>
          <a:p>
            <a:r>
              <a:rPr lang="zh-CN" altLang="en-US" sz="360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材料一：</a:t>
            </a:r>
            <a:r>
              <a:rPr lang="en-US" altLang="zh-CN" sz="360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19</a:t>
            </a:r>
            <a:r>
              <a:rPr lang="zh-CN" altLang="en-US" sz="360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世纪中叶之前，英国内阁只等于下院的一个工作委员会，不能算独立机关，因为只有得到下院的信任他才能够存在。</a:t>
            </a:r>
            <a:endParaRPr lang="zh-CN" altLang="en-US" sz="360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endParaRPr>
          </a:p>
        </p:txBody>
      </p:sp>
      <p:sp>
        <p:nvSpPr>
          <p:cNvPr id="4" name="文本框 3"/>
          <p:cNvSpPr txBox="1"/>
          <p:nvPr/>
        </p:nvSpPr>
        <p:spPr>
          <a:xfrm>
            <a:off x="326390" y="3567430"/>
            <a:ext cx="11323320" cy="2306955"/>
          </a:xfrm>
          <a:prstGeom prst="rect">
            <a:avLst/>
          </a:prstGeom>
          <a:noFill/>
        </p:spPr>
        <p:txBody>
          <a:bodyPr wrap="square" rtlCol="0" anchor="t">
            <a:spAutoFit/>
          </a:bodyPr>
          <a:p>
            <a:r>
              <a:rPr lang="zh-CN" altLang="en-US" sz="360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材料二：刘宗绪《世界近代史》中写道：“1784年，小威廉出任英国</a:t>
            </a:r>
            <a:r>
              <a:rPr lang="zh-CN" altLang="en-US" sz="3600">
                <a:solidFill>
                  <a:srgbClr val="FF0000"/>
                </a:solidFill>
                <a:latin typeface="黑体" panose="02010609060101010101" pitchFamily="49" charset="-122"/>
                <a:ea typeface="黑体" panose="02010609060101010101" pitchFamily="49" charset="-122"/>
                <a:cs typeface="黑体" panose="02010609060101010101" pitchFamily="49" charset="-122"/>
              </a:rPr>
              <a:t>内阁首相</a:t>
            </a:r>
            <a:r>
              <a:rPr lang="zh-CN" altLang="en-US" sz="360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，他的施政措施起先未得到下议院的赞同，他便解散下议院，重新进行选举，结果他得到新议员的支持，仍旧执政。”</a:t>
            </a:r>
            <a:endParaRPr lang="zh-CN" altLang="en-US" sz="360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E4A17B91-3BF1-49FA-8556-7772634DBF89}" type="slidenum">
              <a:rPr lang="zh-CN" altLang="en-US" smtClean="0"/>
            </a:fld>
            <a:endParaRPr lang="zh-CN" altLang="en-US"/>
          </a:p>
        </p:txBody>
      </p:sp>
      <p:sp>
        <p:nvSpPr>
          <p:cNvPr id="3" name="TextBox 1"/>
          <p:cNvSpPr txBox="1"/>
          <p:nvPr/>
        </p:nvSpPr>
        <p:spPr>
          <a:xfrm>
            <a:off x="98425" y="1459230"/>
            <a:ext cx="12231370" cy="52622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3200" b="1" dirty="0" smtClean="0">
                <a:solidFill>
                  <a:schemeClr val="bg1"/>
                </a:solidFill>
                <a:sym typeface="+mn-ea"/>
              </a:rPr>
              <a:t>（</a:t>
            </a:r>
            <a:r>
              <a:rPr lang="en-US" altLang="zh-CN" sz="3200" b="1" dirty="0" smtClean="0">
                <a:solidFill>
                  <a:schemeClr val="bg1"/>
                </a:solidFill>
                <a:sym typeface="+mn-ea"/>
              </a:rPr>
              <a:t>1</a:t>
            </a:r>
            <a:r>
              <a:rPr lang="zh-CN" altLang="en-US" sz="3200" b="1" dirty="0" smtClean="0">
                <a:solidFill>
                  <a:schemeClr val="bg1"/>
                </a:solidFill>
                <a:sym typeface="+mn-ea"/>
              </a:rPr>
              <a:t>）</a:t>
            </a:r>
            <a:r>
              <a:rPr lang="zh-CN" altLang="en-US" sz="3200" b="1" dirty="0" smtClean="0">
                <a:solidFill>
                  <a:schemeClr val="accent6">
                    <a:lumMod val="60000"/>
                    <a:lumOff val="40000"/>
                  </a:schemeClr>
                </a:solidFill>
                <a:sym typeface="+mn-ea"/>
              </a:rPr>
              <a:t>首相</a:t>
            </a:r>
            <a:r>
              <a:rPr lang="zh-CN" altLang="en-US" sz="3200" b="1" dirty="0" smtClean="0">
                <a:solidFill>
                  <a:schemeClr val="bg1"/>
                </a:solidFill>
                <a:sym typeface="+mn-ea"/>
              </a:rPr>
              <a:t>是内阁的首脑，首相负责挑选内阁成员并拥有免职权，形式上要经过国王的任命。</a:t>
            </a:r>
            <a:endParaRPr lang="en-US" altLang="zh-CN" sz="3200" b="1" dirty="0" smtClean="0">
              <a:solidFill>
                <a:schemeClr val="bg1"/>
              </a:solidFill>
            </a:endParaRPr>
          </a:p>
          <a:p>
            <a:pPr>
              <a:lnSpc>
                <a:spcPct val="150000"/>
              </a:lnSpc>
            </a:pPr>
            <a:r>
              <a:rPr lang="zh-CN" altLang="en-US" sz="3200" b="1" dirty="0" smtClean="0">
                <a:solidFill>
                  <a:schemeClr val="bg1"/>
                </a:solidFill>
                <a:sym typeface="+mn-ea"/>
              </a:rPr>
              <a:t>（</a:t>
            </a:r>
            <a:r>
              <a:rPr lang="en-US" altLang="zh-CN" sz="3200" b="1" dirty="0" smtClean="0">
                <a:solidFill>
                  <a:schemeClr val="bg1"/>
                </a:solidFill>
                <a:sym typeface="+mn-ea"/>
              </a:rPr>
              <a:t>2</a:t>
            </a:r>
            <a:r>
              <a:rPr lang="zh-CN" altLang="en-US" sz="3200" b="1" dirty="0" smtClean="0">
                <a:solidFill>
                  <a:schemeClr val="bg1"/>
                </a:solidFill>
                <a:sym typeface="+mn-ea"/>
              </a:rPr>
              <a:t>）内阁由下议院多数党组成，首相由下议院多数党领袖担任。内阁和首相必须在大政方针上保持一致，要与首相共进退。</a:t>
            </a:r>
            <a:endParaRPr lang="en-US" altLang="zh-CN" sz="3200" b="1" dirty="0" smtClean="0">
              <a:solidFill>
                <a:schemeClr val="bg1"/>
              </a:solidFill>
            </a:endParaRPr>
          </a:p>
          <a:p>
            <a:pPr>
              <a:lnSpc>
                <a:spcPct val="150000"/>
              </a:lnSpc>
            </a:pPr>
            <a:r>
              <a:rPr lang="zh-CN" altLang="en-US" sz="3200" b="1" dirty="0" smtClean="0">
                <a:solidFill>
                  <a:schemeClr val="accent6">
                    <a:lumMod val="60000"/>
                    <a:lumOff val="40000"/>
                  </a:schemeClr>
                </a:solidFill>
                <a:sym typeface="+mn-ea"/>
              </a:rPr>
              <a:t>（</a:t>
            </a:r>
            <a:r>
              <a:rPr lang="en-US" altLang="zh-CN" sz="3200" b="1" dirty="0" smtClean="0">
                <a:solidFill>
                  <a:schemeClr val="accent6">
                    <a:lumMod val="60000"/>
                    <a:lumOff val="40000"/>
                  </a:schemeClr>
                </a:solidFill>
                <a:sym typeface="+mn-ea"/>
              </a:rPr>
              <a:t>3</a:t>
            </a:r>
            <a:r>
              <a:rPr lang="zh-CN" altLang="en-US" sz="3200" b="1" dirty="0" smtClean="0">
                <a:solidFill>
                  <a:schemeClr val="accent6">
                    <a:lumMod val="60000"/>
                    <a:lumOff val="40000"/>
                  </a:schemeClr>
                </a:solidFill>
                <a:sym typeface="+mn-ea"/>
              </a:rPr>
              <a:t>）如果议会通过对政府的不信任案，内阁下台，或者解散议会，重新进行选举。</a:t>
            </a:r>
            <a:endParaRPr lang="en-US" altLang="zh-CN" sz="3200" b="1" dirty="0" smtClean="0">
              <a:solidFill>
                <a:schemeClr val="accent6">
                  <a:lumMod val="60000"/>
                  <a:lumOff val="40000"/>
                </a:schemeClr>
              </a:solidFill>
            </a:endParaRPr>
          </a:p>
          <a:p>
            <a:pPr>
              <a:lnSpc>
                <a:spcPct val="150000"/>
              </a:lnSpc>
            </a:pPr>
            <a:r>
              <a:rPr lang="zh-CN" altLang="en-US" sz="3200" b="1" dirty="0" smtClean="0">
                <a:solidFill>
                  <a:schemeClr val="bg1"/>
                </a:solidFill>
              </a:rPr>
              <a:t>（</a:t>
            </a:r>
            <a:r>
              <a:rPr lang="en-US" altLang="zh-CN" sz="3200" b="1" dirty="0" smtClean="0">
                <a:solidFill>
                  <a:schemeClr val="bg1"/>
                </a:solidFill>
              </a:rPr>
              <a:t>4</a:t>
            </a:r>
            <a:r>
              <a:rPr lang="zh-CN" altLang="en-US" sz="3200" b="1" dirty="0" smtClean="0">
                <a:solidFill>
                  <a:schemeClr val="bg1"/>
                </a:solidFill>
              </a:rPr>
              <a:t>）内阁名义上对国王负责，</a:t>
            </a:r>
            <a:r>
              <a:rPr lang="zh-CN" altLang="en-US" sz="3200" b="1" dirty="0" smtClean="0">
                <a:solidFill>
                  <a:schemeClr val="accent6">
                    <a:lumMod val="60000"/>
                    <a:lumOff val="40000"/>
                  </a:schemeClr>
                </a:solidFill>
              </a:rPr>
              <a:t>实际上对议会负责</a:t>
            </a:r>
            <a:r>
              <a:rPr lang="zh-CN" altLang="en-US" sz="3200" b="1" dirty="0" smtClean="0">
                <a:solidFill>
                  <a:schemeClr val="bg1"/>
                </a:solidFill>
              </a:rPr>
              <a:t>。</a:t>
            </a:r>
            <a:endParaRPr lang="zh-CN" altLang="en-US" sz="3200" b="1" dirty="0">
              <a:solidFill>
                <a:schemeClr val="bg1"/>
              </a:solidFill>
            </a:endParaRPr>
          </a:p>
        </p:txBody>
      </p:sp>
      <p:sp>
        <p:nvSpPr>
          <p:cNvPr id="4" name="矩形 3"/>
          <p:cNvSpPr/>
          <p:nvPr/>
        </p:nvSpPr>
        <p:spPr>
          <a:xfrm>
            <a:off x="10109385" y="376865"/>
            <a:ext cx="1492716" cy="646331"/>
          </a:xfrm>
          <a:prstGeom prst="rect">
            <a:avLst/>
          </a:prstGeom>
          <a:solidFill>
            <a:schemeClr val="tx1">
              <a:alpha val="74000"/>
            </a:schemeClr>
          </a:solidFill>
        </p:spPr>
        <p:txBody>
          <a:bodyPr wrap="none">
            <a:spAutoFit/>
          </a:bodyPr>
          <a:lstStyle/>
          <a:p>
            <a:pPr lvl="0"/>
            <a:r>
              <a:rPr lang="en-US" altLang="zh-CN" sz="3600" b="1" dirty="0">
                <a:solidFill>
                  <a:srgbClr val="3F3F3F"/>
                </a:solidFill>
              </a:rPr>
              <a:t>2.</a:t>
            </a:r>
            <a:r>
              <a:rPr lang="zh-CN" altLang="en-US" sz="3600" b="1" dirty="0" smtClean="0">
                <a:solidFill>
                  <a:srgbClr val="3F3F3F"/>
                </a:solidFill>
              </a:rPr>
              <a:t>内容</a:t>
            </a:r>
            <a:endParaRPr lang="en-US" altLang="zh-CN" sz="3600" b="1" dirty="0">
              <a:solidFill>
                <a:srgbClr val="3F3F3F"/>
              </a:solidFill>
            </a:endParaRPr>
          </a:p>
        </p:txBody>
      </p:sp>
      <p:sp>
        <p:nvSpPr>
          <p:cNvPr id="5" name="椭圆 4"/>
          <p:cNvSpPr/>
          <p:nvPr/>
        </p:nvSpPr>
        <p:spPr>
          <a:xfrm>
            <a:off x="8006935" y="4990974"/>
            <a:ext cx="603653" cy="5471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chemeClr val="tx1"/>
                </a:solidFill>
              </a:rPr>
              <a:t>1</a:t>
            </a:r>
            <a:endParaRPr lang="zh-CN" altLang="en-US" sz="3600" b="1" dirty="0">
              <a:solidFill>
                <a:schemeClr val="tx1"/>
              </a:solidFill>
            </a:endParaRPr>
          </a:p>
        </p:txBody>
      </p:sp>
      <p:sp>
        <p:nvSpPr>
          <p:cNvPr id="6" name="椭圆 5"/>
          <p:cNvSpPr/>
          <p:nvPr/>
        </p:nvSpPr>
        <p:spPr>
          <a:xfrm>
            <a:off x="4088052" y="5362300"/>
            <a:ext cx="603653" cy="5471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chemeClr val="tx1"/>
                </a:solidFill>
              </a:rPr>
              <a:t>2</a:t>
            </a:r>
            <a:endParaRPr lang="zh-CN" altLang="en-US" sz="3600" b="1" dirty="0">
              <a:solidFill>
                <a:schemeClr val="tx1"/>
              </a:solidFill>
            </a:endParaRPr>
          </a:p>
        </p:txBody>
      </p:sp>
      <p:sp>
        <p:nvSpPr>
          <p:cNvPr id="7" name="TextBox 1"/>
          <p:cNvSpPr txBox="1"/>
          <p:nvPr/>
        </p:nvSpPr>
        <p:spPr>
          <a:xfrm>
            <a:off x="231722" y="376865"/>
            <a:ext cx="4340278" cy="646331"/>
          </a:xfrm>
          <a:prstGeom prst="rect">
            <a:avLst/>
          </a:prstGeom>
          <a:solidFill>
            <a:schemeClr val="tx1">
              <a:alpha val="74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600" b="1" dirty="0" smtClean="0">
                <a:solidFill>
                  <a:schemeClr val="bg1"/>
                </a:solidFill>
              </a:rPr>
              <a:t>（二）责任内阁制</a:t>
            </a:r>
            <a:endParaRPr lang="zh-CN" altLang="en-US" sz="3600" b="1" dirty="0">
              <a:solidFill>
                <a:schemeClr val="bg1"/>
              </a:solidFill>
            </a:endParaRPr>
          </a:p>
        </p:txBody>
      </p:sp>
      <p:sp>
        <p:nvSpPr>
          <p:cNvPr id="2050" name=" 2050"/>
          <p:cNvSpPr/>
          <p:nvPr/>
        </p:nvSpPr>
        <p:spPr bwMode="auto">
          <a:xfrm>
            <a:off x="7803515" y="314960"/>
            <a:ext cx="890905" cy="769620"/>
          </a:xfrm>
          <a:custGeom>
            <a:avLst/>
            <a:gdLst>
              <a:gd name="T0" fmla="*/ 1362577 w 3409"/>
              <a:gd name="T1" fmla="*/ 0 h 3216"/>
              <a:gd name="T2" fmla="*/ 1238994 w 3409"/>
              <a:gd name="T3" fmla="*/ 128869 h 3216"/>
              <a:gd name="T4" fmla="*/ 338532 w 3409"/>
              <a:gd name="T5" fmla="*/ 620579 h 3216"/>
              <a:gd name="T6" fmla="*/ 302091 w 3409"/>
              <a:gd name="T7" fmla="*/ 646458 h 3216"/>
              <a:gd name="T8" fmla="*/ 128336 w 3409"/>
              <a:gd name="T9" fmla="*/ 1570197 h 3216"/>
              <a:gd name="T10" fmla="*/ 1298145 w 3409"/>
              <a:gd name="T11" fmla="*/ 1152428 h 3216"/>
              <a:gd name="T12" fmla="*/ 1426481 w 3409"/>
              <a:gd name="T13" fmla="*/ 1634632 h 3216"/>
              <a:gd name="T14" fmla="*/ 1362577 w 3409"/>
              <a:gd name="T15" fmla="*/ 1698538 h 3216"/>
              <a:gd name="T16" fmla="*/ 0 w 3409"/>
              <a:gd name="T17" fmla="*/ 1698538 h 3216"/>
              <a:gd name="T18" fmla="*/ 0 w 3409"/>
              <a:gd name="T19" fmla="*/ 574102 h 3216"/>
              <a:gd name="T20" fmla="*/ 7922 w 3409"/>
              <a:gd name="T21" fmla="*/ 543469 h 3216"/>
              <a:gd name="T22" fmla="*/ 303147 w 3409"/>
              <a:gd name="T23" fmla="*/ 0 h 3216"/>
              <a:gd name="T24" fmla="*/ 214421 w 3409"/>
              <a:gd name="T25" fmla="*/ 1143978 h 3216"/>
              <a:gd name="T26" fmla="*/ 371804 w 3409"/>
              <a:gd name="T27" fmla="*/ 1037819 h 3216"/>
              <a:gd name="T28" fmla="*/ 424617 w 3409"/>
              <a:gd name="T29" fmla="*/ 1292917 h 3216"/>
              <a:gd name="T30" fmla="*/ 414054 w 3409"/>
              <a:gd name="T31" fmla="*/ 1375309 h 3216"/>
              <a:gd name="T32" fmla="*/ 649072 w 3409"/>
              <a:gd name="T33" fmla="*/ 1408054 h 3216"/>
              <a:gd name="T34" fmla="*/ 908913 w 3409"/>
              <a:gd name="T35" fmla="*/ 1447666 h 3216"/>
              <a:gd name="T36" fmla="*/ 742552 w 3409"/>
              <a:gd name="T37" fmla="*/ 1344676 h 3216"/>
              <a:gd name="T38" fmla="*/ 592034 w 3409"/>
              <a:gd name="T39" fmla="*/ 1330416 h 3216"/>
              <a:gd name="T40" fmla="*/ 604181 w 3409"/>
              <a:gd name="T41" fmla="*/ 1279185 h 3216"/>
              <a:gd name="T42" fmla="*/ 665973 w 3409"/>
              <a:gd name="T43" fmla="*/ 1070565 h 3216"/>
              <a:gd name="T44" fmla="*/ 433067 w 3409"/>
              <a:gd name="T45" fmla="*/ 1185702 h 3216"/>
              <a:gd name="T46" fmla="*/ 474261 w 3409"/>
              <a:gd name="T47" fmla="*/ 954899 h 3216"/>
              <a:gd name="T48" fmla="*/ 354904 w 3409"/>
              <a:gd name="T49" fmla="*/ 173234 h 3216"/>
              <a:gd name="T50" fmla="*/ 281494 w 3409"/>
              <a:gd name="T51" fmla="*/ 577799 h 3216"/>
              <a:gd name="T52" fmla="*/ 960669 w 3409"/>
              <a:gd name="T53" fmla="*/ 921626 h 3216"/>
              <a:gd name="T54" fmla="*/ 931622 w 3409"/>
              <a:gd name="T55" fmla="*/ 1204716 h 3216"/>
              <a:gd name="T56" fmla="*/ 946410 w 3409"/>
              <a:gd name="T57" fmla="*/ 1309818 h 3216"/>
              <a:gd name="T58" fmla="*/ 1019292 w 3409"/>
              <a:gd name="T59" fmla="*/ 1256474 h 3216"/>
              <a:gd name="T60" fmla="*/ 960669 w 3409"/>
              <a:gd name="T61" fmla="*/ 921626 h 3216"/>
              <a:gd name="T62" fmla="*/ 1629283 w 3409"/>
              <a:gd name="T63" fmla="*/ 193304 h 3216"/>
              <a:gd name="T64" fmla="*/ 1383702 w 3409"/>
              <a:gd name="T65" fmla="*/ 199642 h 3216"/>
              <a:gd name="T66" fmla="*/ 1647767 w 3409"/>
              <a:gd name="T67" fmla="*/ 353862 h 3216"/>
              <a:gd name="T68" fmla="*/ 1476653 w 3409"/>
              <a:gd name="T69" fmla="*/ 773743 h 3216"/>
              <a:gd name="T70" fmla="*/ 1793003 w 3409"/>
              <a:gd name="T71" fmla="*/ 366538 h 3216"/>
              <a:gd name="T72" fmla="*/ 1770294 w 3409"/>
              <a:gd name="T73" fmla="*/ 314251 h 3216"/>
              <a:gd name="T74" fmla="*/ 1352014 w 3409"/>
              <a:gd name="T75" fmla="*/ 252985 h 3216"/>
              <a:gd name="T76" fmla="*/ 1255894 w 3409"/>
              <a:gd name="T77" fmla="*/ 1023559 h 3216"/>
              <a:gd name="T78" fmla="*/ 1352014 w 3409"/>
              <a:gd name="T79" fmla="*/ 252985 h 32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09" h="3216">
                <a:moveTo>
                  <a:pt x="646" y="0"/>
                </a:moveTo>
                <a:cubicBezTo>
                  <a:pt x="2580" y="0"/>
                  <a:pt x="2580" y="0"/>
                  <a:pt x="2580" y="0"/>
                </a:cubicBezTo>
                <a:cubicBezTo>
                  <a:pt x="2701" y="0"/>
                  <a:pt x="2701" y="0"/>
                  <a:pt x="2701" y="0"/>
                </a:cubicBezTo>
                <a:cubicBezTo>
                  <a:pt x="2346" y="244"/>
                  <a:pt x="2346" y="244"/>
                  <a:pt x="2346" y="244"/>
                </a:cubicBezTo>
                <a:cubicBezTo>
                  <a:pt x="810" y="244"/>
                  <a:pt x="810" y="244"/>
                  <a:pt x="810" y="244"/>
                </a:cubicBezTo>
                <a:cubicBezTo>
                  <a:pt x="641" y="1175"/>
                  <a:pt x="641" y="1175"/>
                  <a:pt x="641" y="1175"/>
                </a:cubicBezTo>
                <a:cubicBezTo>
                  <a:pt x="630" y="1234"/>
                  <a:pt x="630" y="1234"/>
                  <a:pt x="630" y="1234"/>
                </a:cubicBezTo>
                <a:cubicBezTo>
                  <a:pt x="572" y="1224"/>
                  <a:pt x="572" y="1224"/>
                  <a:pt x="572" y="1224"/>
                </a:cubicBezTo>
                <a:cubicBezTo>
                  <a:pt x="243" y="1169"/>
                  <a:pt x="243" y="1169"/>
                  <a:pt x="243" y="1169"/>
                </a:cubicBezTo>
                <a:cubicBezTo>
                  <a:pt x="243" y="2973"/>
                  <a:pt x="243" y="2973"/>
                  <a:pt x="243" y="2973"/>
                </a:cubicBezTo>
                <a:cubicBezTo>
                  <a:pt x="2458" y="2973"/>
                  <a:pt x="2458" y="2973"/>
                  <a:pt x="2458" y="2973"/>
                </a:cubicBezTo>
                <a:cubicBezTo>
                  <a:pt x="2458" y="2182"/>
                  <a:pt x="2458" y="2182"/>
                  <a:pt x="2458" y="2182"/>
                </a:cubicBezTo>
                <a:cubicBezTo>
                  <a:pt x="2701" y="1862"/>
                  <a:pt x="2701" y="1862"/>
                  <a:pt x="2701" y="1862"/>
                </a:cubicBezTo>
                <a:cubicBezTo>
                  <a:pt x="2701" y="3095"/>
                  <a:pt x="2701" y="3095"/>
                  <a:pt x="2701" y="3095"/>
                </a:cubicBezTo>
                <a:cubicBezTo>
                  <a:pt x="2701" y="3216"/>
                  <a:pt x="2701" y="3216"/>
                  <a:pt x="2701" y="3216"/>
                </a:cubicBezTo>
                <a:cubicBezTo>
                  <a:pt x="2580" y="3216"/>
                  <a:pt x="2580" y="3216"/>
                  <a:pt x="2580" y="3216"/>
                </a:cubicBezTo>
                <a:cubicBezTo>
                  <a:pt x="122" y="3216"/>
                  <a:pt x="122" y="3216"/>
                  <a:pt x="122" y="3216"/>
                </a:cubicBezTo>
                <a:cubicBezTo>
                  <a:pt x="0" y="3216"/>
                  <a:pt x="0" y="3216"/>
                  <a:pt x="0" y="3216"/>
                </a:cubicBezTo>
                <a:cubicBezTo>
                  <a:pt x="0" y="3095"/>
                  <a:pt x="0" y="3095"/>
                  <a:pt x="0" y="3095"/>
                </a:cubicBezTo>
                <a:cubicBezTo>
                  <a:pt x="0" y="1087"/>
                  <a:pt x="0" y="1087"/>
                  <a:pt x="0" y="1087"/>
                </a:cubicBezTo>
                <a:cubicBezTo>
                  <a:pt x="0" y="1057"/>
                  <a:pt x="0" y="1057"/>
                  <a:pt x="0" y="1057"/>
                </a:cubicBezTo>
                <a:cubicBezTo>
                  <a:pt x="15" y="1029"/>
                  <a:pt x="15" y="1029"/>
                  <a:pt x="15" y="1029"/>
                </a:cubicBezTo>
                <a:cubicBezTo>
                  <a:pt x="539" y="64"/>
                  <a:pt x="539" y="64"/>
                  <a:pt x="539" y="64"/>
                </a:cubicBezTo>
                <a:cubicBezTo>
                  <a:pt x="574" y="0"/>
                  <a:pt x="574" y="0"/>
                  <a:pt x="574" y="0"/>
                </a:cubicBezTo>
                <a:cubicBezTo>
                  <a:pt x="646" y="0"/>
                  <a:pt x="646" y="0"/>
                  <a:pt x="646" y="0"/>
                </a:cubicBezTo>
                <a:close/>
                <a:moveTo>
                  <a:pt x="406" y="2166"/>
                </a:moveTo>
                <a:cubicBezTo>
                  <a:pt x="567" y="2251"/>
                  <a:pt x="567" y="2251"/>
                  <a:pt x="567" y="2251"/>
                </a:cubicBezTo>
                <a:cubicBezTo>
                  <a:pt x="572" y="2241"/>
                  <a:pt x="717" y="1843"/>
                  <a:pt x="704" y="1965"/>
                </a:cubicBezTo>
                <a:cubicBezTo>
                  <a:pt x="692" y="2084"/>
                  <a:pt x="615" y="2249"/>
                  <a:pt x="647" y="2358"/>
                </a:cubicBezTo>
                <a:cubicBezTo>
                  <a:pt x="670" y="2436"/>
                  <a:pt x="719" y="2473"/>
                  <a:pt x="804" y="2448"/>
                </a:cubicBezTo>
                <a:cubicBezTo>
                  <a:pt x="839" y="2438"/>
                  <a:pt x="880" y="2419"/>
                  <a:pt x="923" y="2395"/>
                </a:cubicBezTo>
                <a:cubicBezTo>
                  <a:pt x="858" y="2470"/>
                  <a:pt x="802" y="2543"/>
                  <a:pt x="784" y="2604"/>
                </a:cubicBezTo>
                <a:cubicBezTo>
                  <a:pt x="758" y="2691"/>
                  <a:pt x="781" y="2756"/>
                  <a:pt x="879" y="2785"/>
                </a:cubicBezTo>
                <a:cubicBezTo>
                  <a:pt x="1012" y="2824"/>
                  <a:pt x="1133" y="2736"/>
                  <a:pt x="1229" y="2666"/>
                </a:cubicBezTo>
                <a:cubicBezTo>
                  <a:pt x="1239" y="2658"/>
                  <a:pt x="1248" y="2651"/>
                  <a:pt x="1257" y="2645"/>
                </a:cubicBezTo>
                <a:cubicBezTo>
                  <a:pt x="1367" y="2786"/>
                  <a:pt x="1720" y="2741"/>
                  <a:pt x="1721" y="2741"/>
                </a:cubicBezTo>
                <a:cubicBezTo>
                  <a:pt x="1698" y="2560"/>
                  <a:pt x="1698" y="2560"/>
                  <a:pt x="1698" y="2560"/>
                </a:cubicBezTo>
                <a:cubicBezTo>
                  <a:pt x="1697" y="2560"/>
                  <a:pt x="1415" y="2596"/>
                  <a:pt x="1406" y="2546"/>
                </a:cubicBezTo>
                <a:cubicBezTo>
                  <a:pt x="1388" y="2453"/>
                  <a:pt x="1337" y="2426"/>
                  <a:pt x="1262" y="2440"/>
                </a:cubicBezTo>
                <a:cubicBezTo>
                  <a:pt x="1216" y="2449"/>
                  <a:pt x="1172" y="2481"/>
                  <a:pt x="1121" y="2519"/>
                </a:cubicBezTo>
                <a:cubicBezTo>
                  <a:pt x="1079" y="2549"/>
                  <a:pt x="1030" y="2585"/>
                  <a:pt x="988" y="2602"/>
                </a:cubicBezTo>
                <a:cubicBezTo>
                  <a:pt x="1024" y="2552"/>
                  <a:pt x="1085" y="2486"/>
                  <a:pt x="1144" y="2422"/>
                </a:cubicBezTo>
                <a:cubicBezTo>
                  <a:pt x="1232" y="2326"/>
                  <a:pt x="1316" y="2235"/>
                  <a:pt x="1334" y="2167"/>
                </a:cubicBezTo>
                <a:cubicBezTo>
                  <a:pt x="1354" y="2089"/>
                  <a:pt x="1327" y="2045"/>
                  <a:pt x="1261" y="2027"/>
                </a:cubicBezTo>
                <a:cubicBezTo>
                  <a:pt x="1195" y="2010"/>
                  <a:pt x="1095" y="2074"/>
                  <a:pt x="984" y="2145"/>
                </a:cubicBezTo>
                <a:cubicBezTo>
                  <a:pt x="928" y="2181"/>
                  <a:pt x="869" y="2218"/>
                  <a:pt x="820" y="2245"/>
                </a:cubicBezTo>
                <a:cubicBezTo>
                  <a:pt x="826" y="2173"/>
                  <a:pt x="849" y="2064"/>
                  <a:pt x="868" y="1971"/>
                </a:cubicBezTo>
                <a:cubicBezTo>
                  <a:pt x="882" y="1905"/>
                  <a:pt x="894" y="1846"/>
                  <a:pt x="898" y="1808"/>
                </a:cubicBezTo>
                <a:cubicBezTo>
                  <a:pt x="990" y="1069"/>
                  <a:pt x="408" y="2163"/>
                  <a:pt x="406" y="2166"/>
                </a:cubicBezTo>
                <a:close/>
                <a:moveTo>
                  <a:pt x="672" y="328"/>
                </a:moveTo>
                <a:cubicBezTo>
                  <a:pt x="279" y="1052"/>
                  <a:pt x="279" y="1052"/>
                  <a:pt x="279" y="1052"/>
                </a:cubicBezTo>
                <a:cubicBezTo>
                  <a:pt x="533" y="1094"/>
                  <a:pt x="533" y="1094"/>
                  <a:pt x="533" y="1094"/>
                </a:cubicBezTo>
                <a:cubicBezTo>
                  <a:pt x="672" y="328"/>
                  <a:pt x="672" y="328"/>
                  <a:pt x="672" y="328"/>
                </a:cubicBezTo>
                <a:close/>
                <a:moveTo>
                  <a:pt x="1819" y="1745"/>
                </a:moveTo>
                <a:cubicBezTo>
                  <a:pt x="1730" y="2262"/>
                  <a:pt x="1730" y="2262"/>
                  <a:pt x="1730" y="2262"/>
                </a:cubicBezTo>
                <a:cubicBezTo>
                  <a:pt x="1764" y="2281"/>
                  <a:pt x="1764" y="2281"/>
                  <a:pt x="1764" y="2281"/>
                </a:cubicBezTo>
                <a:cubicBezTo>
                  <a:pt x="1723" y="2439"/>
                  <a:pt x="1723" y="2439"/>
                  <a:pt x="1723" y="2439"/>
                </a:cubicBezTo>
                <a:cubicBezTo>
                  <a:pt x="1792" y="2480"/>
                  <a:pt x="1792" y="2480"/>
                  <a:pt x="1792" y="2480"/>
                </a:cubicBezTo>
                <a:cubicBezTo>
                  <a:pt x="1905" y="2364"/>
                  <a:pt x="1905" y="2364"/>
                  <a:pt x="1905" y="2364"/>
                </a:cubicBezTo>
                <a:cubicBezTo>
                  <a:pt x="1930" y="2379"/>
                  <a:pt x="1930" y="2379"/>
                  <a:pt x="1930" y="2379"/>
                </a:cubicBezTo>
                <a:cubicBezTo>
                  <a:pt x="2319" y="2038"/>
                  <a:pt x="2319" y="2038"/>
                  <a:pt x="2319" y="2038"/>
                </a:cubicBezTo>
                <a:cubicBezTo>
                  <a:pt x="1819" y="1745"/>
                  <a:pt x="1819" y="1745"/>
                  <a:pt x="1819" y="1745"/>
                </a:cubicBezTo>
                <a:close/>
                <a:moveTo>
                  <a:pt x="3094" y="444"/>
                </a:moveTo>
                <a:cubicBezTo>
                  <a:pt x="3085" y="366"/>
                  <a:pt x="3085" y="366"/>
                  <a:pt x="3085" y="366"/>
                </a:cubicBezTo>
                <a:cubicBezTo>
                  <a:pt x="2885" y="248"/>
                  <a:pt x="2885" y="248"/>
                  <a:pt x="2885" y="248"/>
                </a:cubicBezTo>
                <a:cubicBezTo>
                  <a:pt x="2620" y="378"/>
                  <a:pt x="2620" y="378"/>
                  <a:pt x="2620" y="378"/>
                </a:cubicBezTo>
                <a:cubicBezTo>
                  <a:pt x="2848" y="511"/>
                  <a:pt x="2848" y="511"/>
                  <a:pt x="2848" y="511"/>
                </a:cubicBezTo>
                <a:cubicBezTo>
                  <a:pt x="3120" y="670"/>
                  <a:pt x="3120" y="670"/>
                  <a:pt x="3120" y="670"/>
                </a:cubicBezTo>
                <a:cubicBezTo>
                  <a:pt x="3201" y="718"/>
                  <a:pt x="3201" y="718"/>
                  <a:pt x="3201" y="718"/>
                </a:cubicBezTo>
                <a:cubicBezTo>
                  <a:pt x="3126" y="1003"/>
                  <a:pt x="2993" y="1253"/>
                  <a:pt x="2796" y="1465"/>
                </a:cubicBezTo>
                <a:cubicBezTo>
                  <a:pt x="2929" y="1589"/>
                  <a:pt x="2929" y="1589"/>
                  <a:pt x="2929" y="1589"/>
                </a:cubicBezTo>
                <a:cubicBezTo>
                  <a:pt x="3163" y="1336"/>
                  <a:pt x="3316" y="1037"/>
                  <a:pt x="3395" y="694"/>
                </a:cubicBezTo>
                <a:cubicBezTo>
                  <a:pt x="3409" y="629"/>
                  <a:pt x="3409" y="629"/>
                  <a:pt x="3409" y="629"/>
                </a:cubicBezTo>
                <a:cubicBezTo>
                  <a:pt x="3352" y="595"/>
                  <a:pt x="3352" y="595"/>
                  <a:pt x="3352" y="595"/>
                </a:cubicBezTo>
                <a:cubicBezTo>
                  <a:pt x="3094" y="444"/>
                  <a:pt x="3094" y="444"/>
                  <a:pt x="3094" y="444"/>
                </a:cubicBezTo>
                <a:close/>
                <a:moveTo>
                  <a:pt x="2560" y="479"/>
                </a:moveTo>
                <a:cubicBezTo>
                  <a:pt x="2250" y="824"/>
                  <a:pt x="2026" y="1215"/>
                  <a:pt x="1878" y="1645"/>
                </a:cubicBezTo>
                <a:cubicBezTo>
                  <a:pt x="2044" y="1743"/>
                  <a:pt x="2211" y="1841"/>
                  <a:pt x="2378" y="1938"/>
                </a:cubicBezTo>
                <a:cubicBezTo>
                  <a:pt x="2664" y="1579"/>
                  <a:pt x="2893" y="1191"/>
                  <a:pt x="3060" y="772"/>
                </a:cubicBezTo>
                <a:cubicBezTo>
                  <a:pt x="2894" y="675"/>
                  <a:pt x="2727" y="577"/>
                  <a:pt x="2560" y="47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E4A17B91-3BF1-49FA-8556-7772634DBF89}" type="slidenum">
              <a:rPr lang="zh-CN" altLang="en-US" smtClean="0"/>
            </a:fld>
            <a:endParaRPr lang="zh-CN" altLang="en-US"/>
          </a:p>
        </p:txBody>
      </p:sp>
      <p:sp>
        <p:nvSpPr>
          <p:cNvPr id="3" name="圆角矩形 2"/>
          <p:cNvSpPr/>
          <p:nvPr/>
        </p:nvSpPr>
        <p:spPr>
          <a:xfrm>
            <a:off x="2399665" y="2559050"/>
            <a:ext cx="1432560" cy="64071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3200" b="1" dirty="0">
                <a:solidFill>
                  <a:schemeClr val="bg1"/>
                </a:solidFill>
                <a:latin typeface="幼圆" panose="02010509060101010101" pitchFamily="49" charset="-122"/>
                <a:ea typeface="幼圆" panose="02010509060101010101" pitchFamily="49" charset="-122"/>
              </a:rPr>
              <a:t>内阁</a:t>
            </a:r>
            <a:endParaRPr lang="zh-CN" altLang="en-US" sz="3200" b="1" dirty="0">
              <a:solidFill>
                <a:schemeClr val="bg1"/>
              </a:solidFill>
              <a:latin typeface="幼圆" panose="02010509060101010101" pitchFamily="49" charset="-122"/>
              <a:ea typeface="幼圆" panose="02010509060101010101" pitchFamily="49" charset="-122"/>
            </a:endParaRPr>
          </a:p>
        </p:txBody>
      </p:sp>
      <p:sp>
        <p:nvSpPr>
          <p:cNvPr id="4" name="圆角矩形 3"/>
          <p:cNvSpPr/>
          <p:nvPr/>
        </p:nvSpPr>
        <p:spPr>
          <a:xfrm>
            <a:off x="8994140" y="1042670"/>
            <a:ext cx="1770380" cy="11049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3200" b="1" dirty="0" smtClean="0">
                <a:solidFill>
                  <a:schemeClr val="bg1"/>
                </a:solidFill>
                <a:latin typeface="幼圆" panose="02010509060101010101" pitchFamily="49" charset="-122"/>
                <a:ea typeface="幼圆" panose="02010509060101010101" pitchFamily="49" charset="-122"/>
              </a:rPr>
              <a:t>国王</a:t>
            </a:r>
            <a:endParaRPr lang="zh-CN" altLang="en-US" sz="3200" b="1" dirty="0">
              <a:solidFill>
                <a:schemeClr val="bg1"/>
              </a:solidFill>
              <a:latin typeface="幼圆" panose="02010509060101010101" pitchFamily="49" charset="-122"/>
              <a:ea typeface="幼圆" panose="02010509060101010101" pitchFamily="49" charset="-122"/>
            </a:endParaRPr>
          </a:p>
        </p:txBody>
      </p:sp>
      <p:cxnSp>
        <p:nvCxnSpPr>
          <p:cNvPr id="5" name="直接箭头连接符 4"/>
          <p:cNvCxnSpPr/>
          <p:nvPr/>
        </p:nvCxnSpPr>
        <p:spPr>
          <a:xfrm flipH="1">
            <a:off x="3883025" y="1207770"/>
            <a:ext cx="5117465" cy="29845"/>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713712" y="601263"/>
            <a:ext cx="2952328" cy="584775"/>
          </a:xfrm>
          <a:prstGeom prst="rect">
            <a:avLst/>
          </a:prstGeom>
          <a:solidFill>
            <a:schemeClr val="tx1">
              <a:alpha val="76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dirty="0" smtClean="0">
                <a:solidFill>
                  <a:schemeClr val="bg1"/>
                </a:solidFill>
              </a:rPr>
              <a:t>任命（名义上）</a:t>
            </a:r>
            <a:endParaRPr lang="zh-CN" altLang="en-US" sz="3200" dirty="0">
              <a:solidFill>
                <a:schemeClr val="bg1"/>
              </a:solidFill>
            </a:endParaRPr>
          </a:p>
        </p:txBody>
      </p:sp>
      <p:sp>
        <p:nvSpPr>
          <p:cNvPr id="7" name="圆角矩形 6"/>
          <p:cNvSpPr/>
          <p:nvPr/>
        </p:nvSpPr>
        <p:spPr>
          <a:xfrm>
            <a:off x="5831248" y="3625322"/>
            <a:ext cx="1728192" cy="86409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3200" dirty="0" smtClean="0"/>
              <a:t>议会</a:t>
            </a:r>
            <a:endParaRPr lang="zh-CN" altLang="en-US" sz="3200" dirty="0"/>
          </a:p>
        </p:txBody>
      </p:sp>
      <p:cxnSp>
        <p:nvCxnSpPr>
          <p:cNvPr id="8" name="直接箭头连接符 7"/>
          <p:cNvCxnSpPr/>
          <p:nvPr/>
        </p:nvCxnSpPr>
        <p:spPr>
          <a:xfrm flipH="1" flipV="1">
            <a:off x="4070016" y="2773549"/>
            <a:ext cx="1670050" cy="1296144"/>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3832189" y="3061581"/>
            <a:ext cx="1728192" cy="1296144"/>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0" name="TextBox 11"/>
          <p:cNvSpPr txBox="1"/>
          <p:nvPr/>
        </p:nvSpPr>
        <p:spPr>
          <a:xfrm rot="2286539">
            <a:off x="4377069" y="3030391"/>
            <a:ext cx="1584176"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dirty="0" smtClean="0">
                <a:solidFill>
                  <a:schemeClr val="bg1"/>
                </a:solidFill>
              </a:rPr>
              <a:t>产生</a:t>
            </a:r>
            <a:endParaRPr lang="zh-CN" altLang="en-US" sz="3200" dirty="0">
              <a:solidFill>
                <a:schemeClr val="bg1"/>
              </a:solidFill>
            </a:endParaRPr>
          </a:p>
        </p:txBody>
      </p:sp>
      <p:sp>
        <p:nvSpPr>
          <p:cNvPr id="11" name="TextBox 12"/>
          <p:cNvSpPr txBox="1"/>
          <p:nvPr/>
        </p:nvSpPr>
        <p:spPr>
          <a:xfrm rot="2345933">
            <a:off x="3775665" y="3633291"/>
            <a:ext cx="1152128"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dirty="0" smtClean="0">
                <a:solidFill>
                  <a:schemeClr val="bg1"/>
                </a:solidFill>
              </a:rPr>
              <a:t>负责</a:t>
            </a:r>
            <a:endParaRPr lang="zh-CN" altLang="en-US" sz="3200" dirty="0">
              <a:solidFill>
                <a:schemeClr val="bg1"/>
              </a:solidFill>
            </a:endParaRPr>
          </a:p>
        </p:txBody>
      </p:sp>
      <p:cxnSp>
        <p:nvCxnSpPr>
          <p:cNvPr id="12" name="直接箭头连接符 11"/>
          <p:cNvCxnSpPr/>
          <p:nvPr/>
        </p:nvCxnSpPr>
        <p:spPr>
          <a:xfrm flipH="1">
            <a:off x="7794767" y="2320670"/>
            <a:ext cx="1800200" cy="1368152"/>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5"/>
          <p:cNvSpPr txBox="1"/>
          <p:nvPr/>
        </p:nvSpPr>
        <p:spPr>
          <a:xfrm rot="19344548">
            <a:off x="8115077" y="3154997"/>
            <a:ext cx="2004607"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dirty="0" smtClean="0">
                <a:solidFill>
                  <a:schemeClr val="bg1"/>
                </a:solidFill>
              </a:rPr>
              <a:t>统而不治</a:t>
            </a:r>
            <a:endParaRPr lang="zh-CN" altLang="en-US" sz="3200" dirty="0">
              <a:solidFill>
                <a:schemeClr val="bg1"/>
              </a:solidFill>
            </a:endParaRPr>
          </a:p>
        </p:txBody>
      </p:sp>
      <p:sp>
        <p:nvSpPr>
          <p:cNvPr id="14" name="左大括号 13"/>
          <p:cNvSpPr/>
          <p:nvPr/>
        </p:nvSpPr>
        <p:spPr>
          <a:xfrm rot="5400000">
            <a:off x="6537234" y="3615590"/>
            <a:ext cx="432048" cy="2233044"/>
          </a:xfrm>
          <a:prstGeom prst="leftBrace">
            <a:avLst>
              <a:gd name="adj1" fmla="val 27083"/>
              <a:gd name="adj2" fmla="val 50000"/>
            </a:avLst>
          </a:prstGeom>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
        <p:nvSpPr>
          <p:cNvPr id="15" name="圆角矩形 14"/>
          <p:cNvSpPr/>
          <p:nvPr/>
        </p:nvSpPr>
        <p:spPr>
          <a:xfrm>
            <a:off x="4523617" y="4948136"/>
            <a:ext cx="1820385" cy="648072"/>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3200" dirty="0" smtClean="0"/>
              <a:t>下议院</a:t>
            </a:r>
            <a:endParaRPr lang="zh-CN" altLang="en-US" sz="3200" dirty="0"/>
          </a:p>
        </p:txBody>
      </p:sp>
      <p:sp>
        <p:nvSpPr>
          <p:cNvPr id="16" name="圆角矩形 15"/>
          <p:cNvSpPr/>
          <p:nvPr/>
        </p:nvSpPr>
        <p:spPr>
          <a:xfrm>
            <a:off x="7087663" y="4948136"/>
            <a:ext cx="1820385" cy="648072"/>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3200" dirty="0" smtClean="0"/>
              <a:t>上议院</a:t>
            </a:r>
            <a:endParaRPr lang="zh-CN" altLang="en-US" sz="3200" dirty="0"/>
          </a:p>
        </p:txBody>
      </p:sp>
      <p:sp>
        <p:nvSpPr>
          <p:cNvPr id="17" name="上箭头 16"/>
          <p:cNvSpPr/>
          <p:nvPr/>
        </p:nvSpPr>
        <p:spPr>
          <a:xfrm>
            <a:off x="4983474" y="5595984"/>
            <a:ext cx="736842" cy="5760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8" name="圆角矩形 17"/>
          <p:cNvSpPr/>
          <p:nvPr/>
        </p:nvSpPr>
        <p:spPr>
          <a:xfrm>
            <a:off x="4441702" y="6172143"/>
            <a:ext cx="1738285" cy="64807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3200" dirty="0" smtClean="0"/>
              <a:t>选民</a:t>
            </a:r>
            <a:endParaRPr lang="zh-CN" altLang="en-US" sz="3200" dirty="0"/>
          </a:p>
        </p:txBody>
      </p:sp>
      <p:sp>
        <p:nvSpPr>
          <p:cNvPr id="19" name="右弧形箭头 18"/>
          <p:cNvSpPr/>
          <p:nvPr/>
        </p:nvSpPr>
        <p:spPr>
          <a:xfrm rot="1141914">
            <a:off x="9918700" y="2222500"/>
            <a:ext cx="1577340" cy="3983355"/>
          </a:xfrm>
          <a:prstGeom prst="curvedLeftArrow">
            <a:avLst>
              <a:gd name="adj1" fmla="val 19631"/>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20" name="右弧形箭头 19"/>
          <p:cNvSpPr/>
          <p:nvPr/>
        </p:nvSpPr>
        <p:spPr>
          <a:xfrm rot="9234517">
            <a:off x="1503045" y="2897505"/>
            <a:ext cx="1280795" cy="310197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21" name="TextBox 23"/>
          <p:cNvSpPr txBox="1"/>
          <p:nvPr/>
        </p:nvSpPr>
        <p:spPr>
          <a:xfrm>
            <a:off x="1696166" y="4216310"/>
            <a:ext cx="2354461"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dirty="0" smtClean="0">
                <a:solidFill>
                  <a:schemeClr val="bg1"/>
                </a:solidFill>
              </a:rPr>
              <a:t>多数党组阁</a:t>
            </a:r>
            <a:endParaRPr lang="zh-CN" altLang="en-US" sz="3200" dirty="0">
              <a:solidFill>
                <a:schemeClr val="bg1"/>
              </a:solidFill>
            </a:endParaRPr>
          </a:p>
        </p:txBody>
      </p:sp>
      <p:sp>
        <p:nvSpPr>
          <p:cNvPr id="22" name="TextBox 24"/>
          <p:cNvSpPr txBox="1"/>
          <p:nvPr/>
        </p:nvSpPr>
        <p:spPr>
          <a:xfrm>
            <a:off x="11663127" y="2757731"/>
            <a:ext cx="504056" cy="107721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dirty="0" smtClean="0">
                <a:solidFill>
                  <a:schemeClr val="bg1"/>
                </a:solidFill>
              </a:rPr>
              <a:t>任命</a:t>
            </a:r>
            <a:endParaRPr lang="zh-CN" altLang="en-US" sz="3200" dirty="0">
              <a:solidFill>
                <a:schemeClr val="bg1"/>
              </a:solidFill>
            </a:endParaRPr>
          </a:p>
        </p:txBody>
      </p:sp>
      <p:sp>
        <p:nvSpPr>
          <p:cNvPr id="23" name="TextBox 3"/>
          <p:cNvSpPr txBox="1"/>
          <p:nvPr/>
        </p:nvSpPr>
        <p:spPr>
          <a:xfrm>
            <a:off x="2124262" y="0"/>
            <a:ext cx="7117567" cy="707886"/>
          </a:xfrm>
          <a:prstGeom prst="rect">
            <a:avLst/>
          </a:prstGeom>
          <a:solidFill>
            <a:schemeClr val="tx1">
              <a:alpha val="75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dirty="0" smtClean="0">
                <a:solidFill>
                  <a:schemeClr val="bg1"/>
                </a:solidFill>
                <a:latin typeface="华文新魏" panose="02010800040101010101" pitchFamily="2" charset="-122"/>
                <a:ea typeface="华文新魏" panose="02010800040101010101" pitchFamily="2" charset="-122"/>
              </a:rPr>
              <a:t>内阁、国王、议会之间的关系</a:t>
            </a:r>
            <a:endParaRPr lang="zh-CN" altLang="en-US" sz="4000" b="1" dirty="0">
              <a:solidFill>
                <a:schemeClr val="bg1"/>
              </a:solidFill>
              <a:latin typeface="华文新魏" panose="02010800040101010101" pitchFamily="2" charset="-122"/>
              <a:ea typeface="华文新魏" panose="02010800040101010101" pitchFamily="2" charset="-122"/>
            </a:endParaRPr>
          </a:p>
        </p:txBody>
      </p:sp>
      <p:sp>
        <p:nvSpPr>
          <p:cNvPr id="26" name="圆角矩形 25"/>
          <p:cNvSpPr/>
          <p:nvPr/>
        </p:nvSpPr>
        <p:spPr>
          <a:xfrm>
            <a:off x="7498080" y="6053455"/>
            <a:ext cx="2952750" cy="7537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tx1"/>
                </a:solidFill>
              </a:rPr>
              <a:t>1</a:t>
            </a:r>
            <a:r>
              <a:rPr lang="zh-CN" altLang="en-US" sz="3200" dirty="0" smtClean="0">
                <a:solidFill>
                  <a:schemeClr val="tx1"/>
                </a:solidFill>
              </a:rPr>
              <a:t>分钟记忆</a:t>
            </a:r>
            <a:endParaRPr lang="zh-CN" altLang="en-US" sz="3200" dirty="0">
              <a:solidFill>
                <a:schemeClr val="tx1"/>
              </a:solidFill>
            </a:endParaRPr>
          </a:p>
        </p:txBody>
      </p:sp>
      <p:sp>
        <p:nvSpPr>
          <p:cNvPr id="2050" name=" 2050"/>
          <p:cNvSpPr/>
          <p:nvPr/>
        </p:nvSpPr>
        <p:spPr bwMode="auto">
          <a:xfrm>
            <a:off x="11091545" y="253365"/>
            <a:ext cx="1187450" cy="956945"/>
          </a:xfrm>
          <a:custGeom>
            <a:avLst/>
            <a:gdLst>
              <a:gd name="T0" fmla="*/ 1362577 w 3409"/>
              <a:gd name="T1" fmla="*/ 0 h 3216"/>
              <a:gd name="T2" fmla="*/ 1238994 w 3409"/>
              <a:gd name="T3" fmla="*/ 128869 h 3216"/>
              <a:gd name="T4" fmla="*/ 338532 w 3409"/>
              <a:gd name="T5" fmla="*/ 620579 h 3216"/>
              <a:gd name="T6" fmla="*/ 302091 w 3409"/>
              <a:gd name="T7" fmla="*/ 646458 h 3216"/>
              <a:gd name="T8" fmla="*/ 128336 w 3409"/>
              <a:gd name="T9" fmla="*/ 1570197 h 3216"/>
              <a:gd name="T10" fmla="*/ 1298145 w 3409"/>
              <a:gd name="T11" fmla="*/ 1152428 h 3216"/>
              <a:gd name="T12" fmla="*/ 1426481 w 3409"/>
              <a:gd name="T13" fmla="*/ 1634632 h 3216"/>
              <a:gd name="T14" fmla="*/ 1362577 w 3409"/>
              <a:gd name="T15" fmla="*/ 1698538 h 3216"/>
              <a:gd name="T16" fmla="*/ 0 w 3409"/>
              <a:gd name="T17" fmla="*/ 1698538 h 3216"/>
              <a:gd name="T18" fmla="*/ 0 w 3409"/>
              <a:gd name="T19" fmla="*/ 574102 h 3216"/>
              <a:gd name="T20" fmla="*/ 7922 w 3409"/>
              <a:gd name="T21" fmla="*/ 543469 h 3216"/>
              <a:gd name="T22" fmla="*/ 303147 w 3409"/>
              <a:gd name="T23" fmla="*/ 0 h 3216"/>
              <a:gd name="T24" fmla="*/ 214421 w 3409"/>
              <a:gd name="T25" fmla="*/ 1143978 h 3216"/>
              <a:gd name="T26" fmla="*/ 371804 w 3409"/>
              <a:gd name="T27" fmla="*/ 1037819 h 3216"/>
              <a:gd name="T28" fmla="*/ 424617 w 3409"/>
              <a:gd name="T29" fmla="*/ 1292917 h 3216"/>
              <a:gd name="T30" fmla="*/ 414054 w 3409"/>
              <a:gd name="T31" fmla="*/ 1375309 h 3216"/>
              <a:gd name="T32" fmla="*/ 649072 w 3409"/>
              <a:gd name="T33" fmla="*/ 1408054 h 3216"/>
              <a:gd name="T34" fmla="*/ 908913 w 3409"/>
              <a:gd name="T35" fmla="*/ 1447666 h 3216"/>
              <a:gd name="T36" fmla="*/ 742552 w 3409"/>
              <a:gd name="T37" fmla="*/ 1344676 h 3216"/>
              <a:gd name="T38" fmla="*/ 592034 w 3409"/>
              <a:gd name="T39" fmla="*/ 1330416 h 3216"/>
              <a:gd name="T40" fmla="*/ 604181 w 3409"/>
              <a:gd name="T41" fmla="*/ 1279185 h 3216"/>
              <a:gd name="T42" fmla="*/ 665973 w 3409"/>
              <a:gd name="T43" fmla="*/ 1070565 h 3216"/>
              <a:gd name="T44" fmla="*/ 433067 w 3409"/>
              <a:gd name="T45" fmla="*/ 1185702 h 3216"/>
              <a:gd name="T46" fmla="*/ 474261 w 3409"/>
              <a:gd name="T47" fmla="*/ 954899 h 3216"/>
              <a:gd name="T48" fmla="*/ 354904 w 3409"/>
              <a:gd name="T49" fmla="*/ 173234 h 3216"/>
              <a:gd name="T50" fmla="*/ 281494 w 3409"/>
              <a:gd name="T51" fmla="*/ 577799 h 3216"/>
              <a:gd name="T52" fmla="*/ 960669 w 3409"/>
              <a:gd name="T53" fmla="*/ 921626 h 3216"/>
              <a:gd name="T54" fmla="*/ 931622 w 3409"/>
              <a:gd name="T55" fmla="*/ 1204716 h 3216"/>
              <a:gd name="T56" fmla="*/ 946410 w 3409"/>
              <a:gd name="T57" fmla="*/ 1309818 h 3216"/>
              <a:gd name="T58" fmla="*/ 1019292 w 3409"/>
              <a:gd name="T59" fmla="*/ 1256474 h 3216"/>
              <a:gd name="T60" fmla="*/ 960669 w 3409"/>
              <a:gd name="T61" fmla="*/ 921626 h 3216"/>
              <a:gd name="T62" fmla="*/ 1629283 w 3409"/>
              <a:gd name="T63" fmla="*/ 193304 h 3216"/>
              <a:gd name="T64" fmla="*/ 1383702 w 3409"/>
              <a:gd name="T65" fmla="*/ 199642 h 3216"/>
              <a:gd name="T66" fmla="*/ 1647767 w 3409"/>
              <a:gd name="T67" fmla="*/ 353862 h 3216"/>
              <a:gd name="T68" fmla="*/ 1476653 w 3409"/>
              <a:gd name="T69" fmla="*/ 773743 h 3216"/>
              <a:gd name="T70" fmla="*/ 1793003 w 3409"/>
              <a:gd name="T71" fmla="*/ 366538 h 3216"/>
              <a:gd name="T72" fmla="*/ 1770294 w 3409"/>
              <a:gd name="T73" fmla="*/ 314251 h 3216"/>
              <a:gd name="T74" fmla="*/ 1352014 w 3409"/>
              <a:gd name="T75" fmla="*/ 252985 h 3216"/>
              <a:gd name="T76" fmla="*/ 1255894 w 3409"/>
              <a:gd name="T77" fmla="*/ 1023559 h 3216"/>
              <a:gd name="T78" fmla="*/ 1352014 w 3409"/>
              <a:gd name="T79" fmla="*/ 252985 h 32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09" h="3216">
                <a:moveTo>
                  <a:pt x="646" y="0"/>
                </a:moveTo>
                <a:cubicBezTo>
                  <a:pt x="2580" y="0"/>
                  <a:pt x="2580" y="0"/>
                  <a:pt x="2580" y="0"/>
                </a:cubicBezTo>
                <a:cubicBezTo>
                  <a:pt x="2701" y="0"/>
                  <a:pt x="2701" y="0"/>
                  <a:pt x="2701" y="0"/>
                </a:cubicBezTo>
                <a:cubicBezTo>
                  <a:pt x="2346" y="244"/>
                  <a:pt x="2346" y="244"/>
                  <a:pt x="2346" y="244"/>
                </a:cubicBezTo>
                <a:cubicBezTo>
                  <a:pt x="810" y="244"/>
                  <a:pt x="810" y="244"/>
                  <a:pt x="810" y="244"/>
                </a:cubicBezTo>
                <a:cubicBezTo>
                  <a:pt x="641" y="1175"/>
                  <a:pt x="641" y="1175"/>
                  <a:pt x="641" y="1175"/>
                </a:cubicBezTo>
                <a:cubicBezTo>
                  <a:pt x="630" y="1234"/>
                  <a:pt x="630" y="1234"/>
                  <a:pt x="630" y="1234"/>
                </a:cubicBezTo>
                <a:cubicBezTo>
                  <a:pt x="572" y="1224"/>
                  <a:pt x="572" y="1224"/>
                  <a:pt x="572" y="1224"/>
                </a:cubicBezTo>
                <a:cubicBezTo>
                  <a:pt x="243" y="1169"/>
                  <a:pt x="243" y="1169"/>
                  <a:pt x="243" y="1169"/>
                </a:cubicBezTo>
                <a:cubicBezTo>
                  <a:pt x="243" y="2973"/>
                  <a:pt x="243" y="2973"/>
                  <a:pt x="243" y="2973"/>
                </a:cubicBezTo>
                <a:cubicBezTo>
                  <a:pt x="2458" y="2973"/>
                  <a:pt x="2458" y="2973"/>
                  <a:pt x="2458" y="2973"/>
                </a:cubicBezTo>
                <a:cubicBezTo>
                  <a:pt x="2458" y="2182"/>
                  <a:pt x="2458" y="2182"/>
                  <a:pt x="2458" y="2182"/>
                </a:cubicBezTo>
                <a:cubicBezTo>
                  <a:pt x="2701" y="1862"/>
                  <a:pt x="2701" y="1862"/>
                  <a:pt x="2701" y="1862"/>
                </a:cubicBezTo>
                <a:cubicBezTo>
                  <a:pt x="2701" y="3095"/>
                  <a:pt x="2701" y="3095"/>
                  <a:pt x="2701" y="3095"/>
                </a:cubicBezTo>
                <a:cubicBezTo>
                  <a:pt x="2701" y="3216"/>
                  <a:pt x="2701" y="3216"/>
                  <a:pt x="2701" y="3216"/>
                </a:cubicBezTo>
                <a:cubicBezTo>
                  <a:pt x="2580" y="3216"/>
                  <a:pt x="2580" y="3216"/>
                  <a:pt x="2580" y="3216"/>
                </a:cubicBezTo>
                <a:cubicBezTo>
                  <a:pt x="122" y="3216"/>
                  <a:pt x="122" y="3216"/>
                  <a:pt x="122" y="3216"/>
                </a:cubicBezTo>
                <a:cubicBezTo>
                  <a:pt x="0" y="3216"/>
                  <a:pt x="0" y="3216"/>
                  <a:pt x="0" y="3216"/>
                </a:cubicBezTo>
                <a:cubicBezTo>
                  <a:pt x="0" y="3095"/>
                  <a:pt x="0" y="3095"/>
                  <a:pt x="0" y="3095"/>
                </a:cubicBezTo>
                <a:cubicBezTo>
                  <a:pt x="0" y="1087"/>
                  <a:pt x="0" y="1087"/>
                  <a:pt x="0" y="1087"/>
                </a:cubicBezTo>
                <a:cubicBezTo>
                  <a:pt x="0" y="1057"/>
                  <a:pt x="0" y="1057"/>
                  <a:pt x="0" y="1057"/>
                </a:cubicBezTo>
                <a:cubicBezTo>
                  <a:pt x="15" y="1029"/>
                  <a:pt x="15" y="1029"/>
                  <a:pt x="15" y="1029"/>
                </a:cubicBezTo>
                <a:cubicBezTo>
                  <a:pt x="539" y="64"/>
                  <a:pt x="539" y="64"/>
                  <a:pt x="539" y="64"/>
                </a:cubicBezTo>
                <a:cubicBezTo>
                  <a:pt x="574" y="0"/>
                  <a:pt x="574" y="0"/>
                  <a:pt x="574" y="0"/>
                </a:cubicBezTo>
                <a:cubicBezTo>
                  <a:pt x="646" y="0"/>
                  <a:pt x="646" y="0"/>
                  <a:pt x="646" y="0"/>
                </a:cubicBezTo>
                <a:close/>
                <a:moveTo>
                  <a:pt x="406" y="2166"/>
                </a:moveTo>
                <a:cubicBezTo>
                  <a:pt x="567" y="2251"/>
                  <a:pt x="567" y="2251"/>
                  <a:pt x="567" y="2251"/>
                </a:cubicBezTo>
                <a:cubicBezTo>
                  <a:pt x="572" y="2241"/>
                  <a:pt x="717" y="1843"/>
                  <a:pt x="704" y="1965"/>
                </a:cubicBezTo>
                <a:cubicBezTo>
                  <a:pt x="692" y="2084"/>
                  <a:pt x="615" y="2249"/>
                  <a:pt x="647" y="2358"/>
                </a:cubicBezTo>
                <a:cubicBezTo>
                  <a:pt x="670" y="2436"/>
                  <a:pt x="719" y="2473"/>
                  <a:pt x="804" y="2448"/>
                </a:cubicBezTo>
                <a:cubicBezTo>
                  <a:pt x="839" y="2438"/>
                  <a:pt x="880" y="2419"/>
                  <a:pt x="923" y="2395"/>
                </a:cubicBezTo>
                <a:cubicBezTo>
                  <a:pt x="858" y="2470"/>
                  <a:pt x="802" y="2543"/>
                  <a:pt x="784" y="2604"/>
                </a:cubicBezTo>
                <a:cubicBezTo>
                  <a:pt x="758" y="2691"/>
                  <a:pt x="781" y="2756"/>
                  <a:pt x="879" y="2785"/>
                </a:cubicBezTo>
                <a:cubicBezTo>
                  <a:pt x="1012" y="2824"/>
                  <a:pt x="1133" y="2736"/>
                  <a:pt x="1229" y="2666"/>
                </a:cubicBezTo>
                <a:cubicBezTo>
                  <a:pt x="1239" y="2658"/>
                  <a:pt x="1248" y="2651"/>
                  <a:pt x="1257" y="2645"/>
                </a:cubicBezTo>
                <a:cubicBezTo>
                  <a:pt x="1367" y="2786"/>
                  <a:pt x="1720" y="2741"/>
                  <a:pt x="1721" y="2741"/>
                </a:cubicBezTo>
                <a:cubicBezTo>
                  <a:pt x="1698" y="2560"/>
                  <a:pt x="1698" y="2560"/>
                  <a:pt x="1698" y="2560"/>
                </a:cubicBezTo>
                <a:cubicBezTo>
                  <a:pt x="1697" y="2560"/>
                  <a:pt x="1415" y="2596"/>
                  <a:pt x="1406" y="2546"/>
                </a:cubicBezTo>
                <a:cubicBezTo>
                  <a:pt x="1388" y="2453"/>
                  <a:pt x="1337" y="2426"/>
                  <a:pt x="1262" y="2440"/>
                </a:cubicBezTo>
                <a:cubicBezTo>
                  <a:pt x="1216" y="2449"/>
                  <a:pt x="1172" y="2481"/>
                  <a:pt x="1121" y="2519"/>
                </a:cubicBezTo>
                <a:cubicBezTo>
                  <a:pt x="1079" y="2549"/>
                  <a:pt x="1030" y="2585"/>
                  <a:pt x="988" y="2602"/>
                </a:cubicBezTo>
                <a:cubicBezTo>
                  <a:pt x="1024" y="2552"/>
                  <a:pt x="1085" y="2486"/>
                  <a:pt x="1144" y="2422"/>
                </a:cubicBezTo>
                <a:cubicBezTo>
                  <a:pt x="1232" y="2326"/>
                  <a:pt x="1316" y="2235"/>
                  <a:pt x="1334" y="2167"/>
                </a:cubicBezTo>
                <a:cubicBezTo>
                  <a:pt x="1354" y="2089"/>
                  <a:pt x="1327" y="2045"/>
                  <a:pt x="1261" y="2027"/>
                </a:cubicBezTo>
                <a:cubicBezTo>
                  <a:pt x="1195" y="2010"/>
                  <a:pt x="1095" y="2074"/>
                  <a:pt x="984" y="2145"/>
                </a:cubicBezTo>
                <a:cubicBezTo>
                  <a:pt x="928" y="2181"/>
                  <a:pt x="869" y="2218"/>
                  <a:pt x="820" y="2245"/>
                </a:cubicBezTo>
                <a:cubicBezTo>
                  <a:pt x="826" y="2173"/>
                  <a:pt x="849" y="2064"/>
                  <a:pt x="868" y="1971"/>
                </a:cubicBezTo>
                <a:cubicBezTo>
                  <a:pt x="882" y="1905"/>
                  <a:pt x="894" y="1846"/>
                  <a:pt x="898" y="1808"/>
                </a:cubicBezTo>
                <a:cubicBezTo>
                  <a:pt x="990" y="1069"/>
                  <a:pt x="408" y="2163"/>
                  <a:pt x="406" y="2166"/>
                </a:cubicBezTo>
                <a:close/>
                <a:moveTo>
                  <a:pt x="672" y="328"/>
                </a:moveTo>
                <a:cubicBezTo>
                  <a:pt x="279" y="1052"/>
                  <a:pt x="279" y="1052"/>
                  <a:pt x="279" y="1052"/>
                </a:cubicBezTo>
                <a:cubicBezTo>
                  <a:pt x="533" y="1094"/>
                  <a:pt x="533" y="1094"/>
                  <a:pt x="533" y="1094"/>
                </a:cubicBezTo>
                <a:cubicBezTo>
                  <a:pt x="672" y="328"/>
                  <a:pt x="672" y="328"/>
                  <a:pt x="672" y="328"/>
                </a:cubicBezTo>
                <a:close/>
                <a:moveTo>
                  <a:pt x="1819" y="1745"/>
                </a:moveTo>
                <a:cubicBezTo>
                  <a:pt x="1730" y="2262"/>
                  <a:pt x="1730" y="2262"/>
                  <a:pt x="1730" y="2262"/>
                </a:cubicBezTo>
                <a:cubicBezTo>
                  <a:pt x="1764" y="2281"/>
                  <a:pt x="1764" y="2281"/>
                  <a:pt x="1764" y="2281"/>
                </a:cubicBezTo>
                <a:cubicBezTo>
                  <a:pt x="1723" y="2439"/>
                  <a:pt x="1723" y="2439"/>
                  <a:pt x="1723" y="2439"/>
                </a:cubicBezTo>
                <a:cubicBezTo>
                  <a:pt x="1792" y="2480"/>
                  <a:pt x="1792" y="2480"/>
                  <a:pt x="1792" y="2480"/>
                </a:cubicBezTo>
                <a:cubicBezTo>
                  <a:pt x="1905" y="2364"/>
                  <a:pt x="1905" y="2364"/>
                  <a:pt x="1905" y="2364"/>
                </a:cubicBezTo>
                <a:cubicBezTo>
                  <a:pt x="1930" y="2379"/>
                  <a:pt x="1930" y="2379"/>
                  <a:pt x="1930" y="2379"/>
                </a:cubicBezTo>
                <a:cubicBezTo>
                  <a:pt x="2319" y="2038"/>
                  <a:pt x="2319" y="2038"/>
                  <a:pt x="2319" y="2038"/>
                </a:cubicBezTo>
                <a:cubicBezTo>
                  <a:pt x="1819" y="1745"/>
                  <a:pt x="1819" y="1745"/>
                  <a:pt x="1819" y="1745"/>
                </a:cubicBezTo>
                <a:close/>
                <a:moveTo>
                  <a:pt x="3094" y="444"/>
                </a:moveTo>
                <a:cubicBezTo>
                  <a:pt x="3085" y="366"/>
                  <a:pt x="3085" y="366"/>
                  <a:pt x="3085" y="366"/>
                </a:cubicBezTo>
                <a:cubicBezTo>
                  <a:pt x="2885" y="248"/>
                  <a:pt x="2885" y="248"/>
                  <a:pt x="2885" y="248"/>
                </a:cubicBezTo>
                <a:cubicBezTo>
                  <a:pt x="2620" y="378"/>
                  <a:pt x="2620" y="378"/>
                  <a:pt x="2620" y="378"/>
                </a:cubicBezTo>
                <a:cubicBezTo>
                  <a:pt x="2848" y="511"/>
                  <a:pt x="2848" y="511"/>
                  <a:pt x="2848" y="511"/>
                </a:cubicBezTo>
                <a:cubicBezTo>
                  <a:pt x="3120" y="670"/>
                  <a:pt x="3120" y="670"/>
                  <a:pt x="3120" y="670"/>
                </a:cubicBezTo>
                <a:cubicBezTo>
                  <a:pt x="3201" y="718"/>
                  <a:pt x="3201" y="718"/>
                  <a:pt x="3201" y="718"/>
                </a:cubicBezTo>
                <a:cubicBezTo>
                  <a:pt x="3126" y="1003"/>
                  <a:pt x="2993" y="1253"/>
                  <a:pt x="2796" y="1465"/>
                </a:cubicBezTo>
                <a:cubicBezTo>
                  <a:pt x="2929" y="1589"/>
                  <a:pt x="2929" y="1589"/>
                  <a:pt x="2929" y="1589"/>
                </a:cubicBezTo>
                <a:cubicBezTo>
                  <a:pt x="3163" y="1336"/>
                  <a:pt x="3316" y="1037"/>
                  <a:pt x="3395" y="694"/>
                </a:cubicBezTo>
                <a:cubicBezTo>
                  <a:pt x="3409" y="629"/>
                  <a:pt x="3409" y="629"/>
                  <a:pt x="3409" y="629"/>
                </a:cubicBezTo>
                <a:cubicBezTo>
                  <a:pt x="3352" y="595"/>
                  <a:pt x="3352" y="595"/>
                  <a:pt x="3352" y="595"/>
                </a:cubicBezTo>
                <a:cubicBezTo>
                  <a:pt x="3094" y="444"/>
                  <a:pt x="3094" y="444"/>
                  <a:pt x="3094" y="444"/>
                </a:cubicBezTo>
                <a:close/>
                <a:moveTo>
                  <a:pt x="2560" y="479"/>
                </a:moveTo>
                <a:cubicBezTo>
                  <a:pt x="2250" y="824"/>
                  <a:pt x="2026" y="1215"/>
                  <a:pt x="1878" y="1645"/>
                </a:cubicBezTo>
                <a:cubicBezTo>
                  <a:pt x="2044" y="1743"/>
                  <a:pt x="2211" y="1841"/>
                  <a:pt x="2378" y="1938"/>
                </a:cubicBezTo>
                <a:cubicBezTo>
                  <a:pt x="2664" y="1579"/>
                  <a:pt x="2893" y="1191"/>
                  <a:pt x="3060" y="772"/>
                </a:cubicBezTo>
                <a:cubicBezTo>
                  <a:pt x="2894" y="675"/>
                  <a:pt x="2727" y="577"/>
                  <a:pt x="2560" y="47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31" name="圆角矩形 30"/>
          <p:cNvSpPr/>
          <p:nvPr/>
        </p:nvSpPr>
        <p:spPr>
          <a:xfrm>
            <a:off x="2399665" y="628015"/>
            <a:ext cx="1432560" cy="64071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3200" b="1" dirty="0">
                <a:solidFill>
                  <a:schemeClr val="bg1"/>
                </a:solidFill>
                <a:latin typeface="幼圆" panose="02010509060101010101" pitchFamily="49" charset="-122"/>
                <a:ea typeface="幼圆" panose="02010509060101010101" pitchFamily="49" charset="-122"/>
              </a:rPr>
              <a:t>首相</a:t>
            </a:r>
            <a:endParaRPr lang="zh-CN" altLang="en-US" sz="3200" b="1" dirty="0">
              <a:solidFill>
                <a:schemeClr val="bg1"/>
              </a:solidFill>
              <a:latin typeface="幼圆" panose="02010509060101010101" pitchFamily="49" charset="-122"/>
              <a:ea typeface="幼圆" panose="02010509060101010101" pitchFamily="49" charset="-122"/>
            </a:endParaRPr>
          </a:p>
        </p:txBody>
      </p:sp>
      <p:cxnSp>
        <p:nvCxnSpPr>
          <p:cNvPr id="32" name="直接箭头连接符 31"/>
          <p:cNvCxnSpPr>
            <a:stCxn id="31" idx="2"/>
            <a:endCxn id="3" idx="0"/>
          </p:cNvCxnSpPr>
          <p:nvPr/>
        </p:nvCxnSpPr>
        <p:spPr>
          <a:xfrm>
            <a:off x="3115945" y="1268730"/>
            <a:ext cx="0" cy="129032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1868805" y="1455420"/>
            <a:ext cx="1121410" cy="645160"/>
          </a:xfrm>
          <a:prstGeom prst="rect">
            <a:avLst/>
          </a:prstGeom>
          <a:noFill/>
        </p:spPr>
        <p:txBody>
          <a:bodyPr wrap="square" rtlCol="0">
            <a:spAutoFit/>
          </a:bodyPr>
          <a:p>
            <a:r>
              <a:rPr lang="zh-CN" altLang="en-US" sz="360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首脑</a:t>
            </a:r>
            <a:endParaRPr lang="zh-CN" altLang="en-US" sz="360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endParaRPr>
          </a:p>
        </p:txBody>
      </p:sp>
      <p:sp>
        <p:nvSpPr>
          <p:cNvPr id="34" name="文本框 33"/>
          <p:cNvSpPr txBox="1"/>
          <p:nvPr/>
        </p:nvSpPr>
        <p:spPr>
          <a:xfrm>
            <a:off x="3200400" y="1236980"/>
            <a:ext cx="1165225" cy="1198880"/>
          </a:xfrm>
          <a:prstGeom prst="rect">
            <a:avLst/>
          </a:prstGeom>
          <a:noFill/>
        </p:spPr>
        <p:txBody>
          <a:bodyPr wrap="square" rtlCol="0">
            <a:spAutoFit/>
          </a:bodyPr>
          <a:p>
            <a:r>
              <a:rPr lang="zh-CN" altLang="en-US" sz="360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挑选</a:t>
            </a:r>
            <a:endParaRPr lang="zh-CN" altLang="en-US" sz="360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endParaRPr>
          </a:p>
          <a:p>
            <a:r>
              <a:rPr lang="zh-CN" altLang="en-US" sz="360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免职</a:t>
            </a:r>
            <a:endParaRPr lang="zh-CN" altLang="en-US" sz="360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endParaRPr>
          </a:p>
        </p:txBody>
      </p:sp>
      <p:cxnSp>
        <p:nvCxnSpPr>
          <p:cNvPr id="35" name="直接连接符 34"/>
          <p:cNvCxnSpPr>
            <a:stCxn id="31" idx="1"/>
          </p:cNvCxnSpPr>
          <p:nvPr/>
        </p:nvCxnSpPr>
        <p:spPr>
          <a:xfrm flipH="1">
            <a:off x="1326515" y="948690"/>
            <a:ext cx="1073150" cy="939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3" idx="1"/>
          </p:cNvCxnSpPr>
          <p:nvPr/>
        </p:nvCxnSpPr>
        <p:spPr>
          <a:xfrm flipH="1" flipV="1">
            <a:off x="1260475" y="2416810"/>
            <a:ext cx="1139190" cy="46291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7" name="圆角矩形 36"/>
          <p:cNvSpPr/>
          <p:nvPr/>
        </p:nvSpPr>
        <p:spPr>
          <a:xfrm>
            <a:off x="753745" y="948690"/>
            <a:ext cx="810895" cy="166624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3200" dirty="0"/>
              <a:t>共</a:t>
            </a:r>
            <a:endParaRPr lang="zh-CN" altLang="en-US" sz="3200" dirty="0"/>
          </a:p>
          <a:p>
            <a:pPr algn="ctr"/>
            <a:r>
              <a:rPr lang="zh-CN" altLang="en-US" sz="3200" dirty="0"/>
              <a:t>进</a:t>
            </a:r>
            <a:endParaRPr lang="zh-CN" altLang="en-US" sz="3200" dirty="0"/>
          </a:p>
          <a:p>
            <a:pPr algn="ctr"/>
            <a:r>
              <a:rPr lang="zh-CN" altLang="en-US" sz="3200" dirty="0"/>
              <a:t>退</a:t>
            </a:r>
            <a:endParaRPr lang="zh-CN" altLang="en-US" sz="3200" dirty="0"/>
          </a:p>
        </p:txBody>
      </p:sp>
      <p:pic>
        <p:nvPicPr>
          <p:cNvPr id="38" name="图片 37"/>
          <p:cNvPicPr>
            <a:picLocks noChangeAspect="1"/>
          </p:cNvPicPr>
          <p:nvPr/>
        </p:nvPicPr>
        <p:blipFill>
          <a:blip r:embed="rId1">
            <a:clrChange>
              <a:clrFrom>
                <a:srgbClr val="000000">
                  <a:alpha val="100000"/>
                </a:srgbClr>
              </a:clrFrom>
              <a:clrTo>
                <a:srgbClr val="000000">
                  <a:alpha val="100000"/>
                  <a:alpha val="0"/>
                </a:srgbClr>
              </a:clrTo>
            </a:clrChange>
          </a:blip>
          <a:stretch>
            <a:fillRect/>
          </a:stretch>
        </p:blipFill>
        <p:spPr>
          <a:xfrm>
            <a:off x="9307195" y="-100965"/>
            <a:ext cx="1143635" cy="11436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1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bldLvl="0" animBg="1"/>
      <p:bldP spid="31" grpId="0" bldLvl="0" animBg="1"/>
      <p:bldP spid="3" grpId="0" bldLvl="0" animBg="1"/>
      <p:bldP spid="33" grpId="0"/>
      <p:bldP spid="34" grpId="0"/>
      <p:bldP spid="37" grpId="0" animBg="1"/>
      <p:bldP spid="7" grpId="0" animBg="1"/>
      <p:bldP spid="14" grpId="0" animBg="1"/>
      <p:bldP spid="15" grpId="0" animBg="1"/>
      <p:bldP spid="16" grpId="0" animBg="1"/>
      <p:bldP spid="17" grpId="0" animBg="1"/>
      <p:bldP spid="18" grpId="0" animBg="1"/>
      <p:bldP spid="19" grpId="0" animBg="1"/>
      <p:bldP spid="22" grpId="0"/>
      <p:bldP spid="10" grpId="0"/>
      <p:bldP spid="11" grpId="0"/>
      <p:bldP spid="20" grpId="0" animBg="1"/>
      <p:bldP spid="21"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E4A17B91-3BF1-49FA-8556-7772634DBF89}" type="slidenum">
              <a:rPr lang="zh-CN" altLang="en-US" smtClean="0"/>
            </a:fld>
            <a:endParaRPr lang="zh-CN" altLang="en-US"/>
          </a:p>
        </p:txBody>
      </p:sp>
      <p:sp>
        <p:nvSpPr>
          <p:cNvPr id="3" name="TextBox 2"/>
          <p:cNvSpPr txBox="1"/>
          <p:nvPr/>
        </p:nvSpPr>
        <p:spPr>
          <a:xfrm>
            <a:off x="638939" y="444261"/>
            <a:ext cx="2604654" cy="707886"/>
          </a:xfrm>
          <a:prstGeom prst="rect">
            <a:avLst/>
          </a:prstGeom>
          <a:noFill/>
        </p:spPr>
        <p:txBody>
          <a:bodyPr wrap="square" rtlCol="0">
            <a:spAutoFit/>
          </a:bodyPr>
          <a:lstStyle/>
          <a:p>
            <a:r>
              <a:rPr lang="zh-CN" altLang="en-US" sz="4000" b="1" dirty="0" smtClean="0">
                <a:solidFill>
                  <a:schemeClr val="bg1"/>
                </a:solidFill>
                <a:latin typeface="华文行楷" panose="02010800040101010101" pitchFamily="2" charset="-122"/>
                <a:ea typeface="华文行楷" panose="02010800040101010101" pitchFamily="2" charset="-122"/>
              </a:rPr>
              <a:t>镜头一：</a:t>
            </a:r>
            <a:endParaRPr lang="zh-CN" altLang="en-US" sz="4000" b="1" dirty="0">
              <a:solidFill>
                <a:schemeClr val="bg1"/>
              </a:solidFill>
              <a:latin typeface="华文行楷" panose="02010800040101010101" pitchFamily="2" charset="-122"/>
              <a:ea typeface="华文行楷" panose="02010800040101010101" pitchFamily="2" charset="-122"/>
            </a:endParaRPr>
          </a:p>
        </p:txBody>
      </p:sp>
      <p:sp>
        <p:nvSpPr>
          <p:cNvPr id="4" name="TextBox 3"/>
          <p:cNvSpPr txBox="1"/>
          <p:nvPr/>
        </p:nvSpPr>
        <p:spPr>
          <a:xfrm>
            <a:off x="845127" y="1610263"/>
            <a:ext cx="10723418" cy="4524315"/>
          </a:xfrm>
          <a:prstGeom prst="rect">
            <a:avLst/>
          </a:prstGeom>
          <a:noFill/>
        </p:spPr>
        <p:txBody>
          <a:bodyPr wrap="square" rtlCol="0">
            <a:spAutoFit/>
          </a:bodyPr>
          <a:lstStyle/>
          <a:p>
            <a:r>
              <a:rPr lang="en-US" altLang="zh-CN" sz="3200" b="1" dirty="0" smtClean="0">
                <a:solidFill>
                  <a:schemeClr val="bg1"/>
                </a:solidFill>
                <a:latin typeface="宋体" panose="02010600030101010101" pitchFamily="2" charset="-122"/>
                <a:ea typeface="宋体" panose="02010600030101010101" pitchFamily="2" charset="-122"/>
              </a:rPr>
              <a:t>2006</a:t>
            </a:r>
            <a:r>
              <a:rPr lang="zh-CN" altLang="en-US" sz="3200" b="1" dirty="0" smtClean="0">
                <a:solidFill>
                  <a:schemeClr val="bg1"/>
                </a:solidFill>
                <a:latin typeface="宋体" panose="02010600030101010101" pitchFamily="2" charset="-122"/>
                <a:ea typeface="宋体" panose="02010600030101010101" pitchFamily="2" charset="-122"/>
              </a:rPr>
              <a:t>年，以英国女王伊莉莎白二世为原型的电影</a:t>
            </a:r>
            <a:r>
              <a:rPr lang="en-US" altLang="zh-CN" sz="3200" b="1" dirty="0" smtClean="0">
                <a:solidFill>
                  <a:schemeClr val="bg1"/>
                </a:solidFill>
                <a:latin typeface="宋体" panose="02010600030101010101" pitchFamily="2" charset="-122"/>
                <a:ea typeface="宋体" panose="02010600030101010101" pitchFamily="2" charset="-122"/>
              </a:rPr>
              <a:t>《</a:t>
            </a:r>
            <a:r>
              <a:rPr lang="zh-CN" altLang="en-US" sz="3200" b="1" dirty="0" smtClean="0">
                <a:solidFill>
                  <a:schemeClr val="bg1"/>
                </a:solidFill>
                <a:latin typeface="宋体" panose="02010600030101010101" pitchFamily="2" charset="-122"/>
                <a:ea typeface="宋体" panose="02010600030101010101" pitchFamily="2" charset="-122"/>
              </a:rPr>
              <a:t>女王</a:t>
            </a:r>
            <a:r>
              <a:rPr lang="en-US" altLang="zh-CN" sz="3200" b="1" dirty="0" smtClean="0">
                <a:solidFill>
                  <a:schemeClr val="bg1"/>
                </a:solidFill>
                <a:latin typeface="宋体" panose="02010600030101010101" pitchFamily="2" charset="-122"/>
                <a:ea typeface="宋体" panose="02010600030101010101" pitchFamily="2" charset="-122"/>
              </a:rPr>
              <a:t>》</a:t>
            </a:r>
            <a:r>
              <a:rPr lang="zh-CN" altLang="en-US" sz="3200" b="1" dirty="0" smtClean="0">
                <a:solidFill>
                  <a:schemeClr val="bg1"/>
                </a:solidFill>
                <a:latin typeface="宋体" panose="02010600030101010101" pitchFamily="2" charset="-122"/>
                <a:ea typeface="宋体" panose="02010600030101010101" pitchFamily="2" charset="-122"/>
              </a:rPr>
              <a:t>里面有一个镜头：私人秘书罗宾通知女王新首相布莱尔正在来拜见时，女王对他用词的纠正：“是</a:t>
            </a:r>
            <a:r>
              <a:rPr lang="zh-CN" altLang="en-US" sz="3200" b="1" dirty="0" smtClean="0">
                <a:solidFill>
                  <a:schemeClr val="accent6">
                    <a:lumMod val="60000"/>
                    <a:lumOff val="40000"/>
                  </a:schemeClr>
                </a:solidFill>
                <a:latin typeface="宋体" panose="02010600030101010101" pitchFamily="2" charset="-122"/>
                <a:ea typeface="宋体" panose="02010600030101010101" pitchFamily="2" charset="-122"/>
              </a:rPr>
              <a:t>准</a:t>
            </a:r>
            <a:r>
              <a:rPr lang="zh-CN" altLang="en-US" sz="3200" b="1" dirty="0" smtClean="0">
                <a:solidFill>
                  <a:schemeClr val="bg1"/>
                </a:solidFill>
                <a:latin typeface="宋体" panose="02010600030101010101" pitchFamily="2" charset="-122"/>
                <a:ea typeface="宋体" panose="02010600030101010101" pitchFamily="2" charset="-122"/>
              </a:rPr>
              <a:t>首相，罗宾。”运用历史知识对这个镜头解读正确的是：</a:t>
            </a:r>
            <a:endParaRPr lang="en-US" altLang="zh-CN" sz="3200" b="1" dirty="0" smtClean="0">
              <a:solidFill>
                <a:schemeClr val="bg1"/>
              </a:solidFill>
              <a:latin typeface="宋体" panose="02010600030101010101" pitchFamily="2" charset="-122"/>
              <a:ea typeface="宋体" panose="02010600030101010101" pitchFamily="2" charset="-122"/>
            </a:endParaRPr>
          </a:p>
          <a:p>
            <a:endParaRPr lang="en-US" altLang="zh-CN" sz="3200" b="1" dirty="0" smtClean="0">
              <a:solidFill>
                <a:schemeClr val="bg1"/>
              </a:solidFill>
              <a:latin typeface="宋体" panose="02010600030101010101" pitchFamily="2" charset="-122"/>
              <a:ea typeface="宋体" panose="02010600030101010101" pitchFamily="2" charset="-122"/>
            </a:endParaRPr>
          </a:p>
          <a:p>
            <a:pPr marL="342900" indent="-342900">
              <a:buFont typeface="+mj-ea"/>
              <a:buAutoNum type="circleNumDbPlain"/>
            </a:pPr>
            <a:r>
              <a:rPr lang="zh-CN" altLang="en-US" sz="3200" b="1" dirty="0" smtClean="0">
                <a:solidFill>
                  <a:schemeClr val="bg1"/>
                </a:solidFill>
                <a:latin typeface="宋体" panose="02010600030101010101" pitchFamily="2" charset="-122"/>
                <a:ea typeface="宋体" panose="02010600030101010101" pitchFamily="2" charset="-122"/>
              </a:rPr>
              <a:t>布莱尔所在政党已经赢得议会大选 </a:t>
            </a:r>
            <a:endParaRPr lang="en-US" altLang="zh-CN" sz="3200" b="1" dirty="0" smtClean="0">
              <a:solidFill>
                <a:schemeClr val="bg1"/>
              </a:solidFill>
              <a:latin typeface="宋体" panose="02010600030101010101" pitchFamily="2" charset="-122"/>
              <a:ea typeface="宋体" panose="02010600030101010101" pitchFamily="2" charset="-122"/>
            </a:endParaRPr>
          </a:p>
          <a:p>
            <a:pPr marL="342900" indent="-342900">
              <a:buFont typeface="+mj-ea"/>
              <a:buAutoNum type="circleNumDbPlain"/>
            </a:pPr>
            <a:r>
              <a:rPr lang="zh-CN" altLang="en-US" sz="3200" b="1" dirty="0">
                <a:solidFill>
                  <a:schemeClr val="bg1"/>
                </a:solidFill>
                <a:latin typeface="宋体" panose="02010600030101010101" pitchFamily="2" charset="-122"/>
                <a:ea typeface="宋体" panose="02010600030101010101" pitchFamily="2" charset="-122"/>
              </a:rPr>
              <a:t>布莱尔的执政</a:t>
            </a:r>
            <a:r>
              <a:rPr lang="zh-CN" altLang="en-US" sz="3200" b="1" dirty="0" smtClean="0">
                <a:solidFill>
                  <a:schemeClr val="bg1"/>
                </a:solidFill>
                <a:latin typeface="宋体" panose="02010600030101010101" pitchFamily="2" charset="-122"/>
                <a:ea typeface="宋体" panose="02010600030101010101" pitchFamily="2" charset="-122"/>
              </a:rPr>
              <a:t>权力受到女王的制约</a:t>
            </a:r>
            <a:endParaRPr lang="en-US" altLang="zh-CN" sz="3200" b="1" dirty="0" smtClean="0">
              <a:solidFill>
                <a:schemeClr val="bg1"/>
              </a:solidFill>
              <a:latin typeface="宋体" panose="02010600030101010101" pitchFamily="2" charset="-122"/>
              <a:ea typeface="宋体" panose="02010600030101010101" pitchFamily="2" charset="-122"/>
            </a:endParaRPr>
          </a:p>
          <a:p>
            <a:pPr marL="342900" indent="-342900">
              <a:buFont typeface="+mj-ea"/>
              <a:buAutoNum type="circleNumDbPlain"/>
            </a:pPr>
            <a:r>
              <a:rPr lang="zh-CN" altLang="en-US" sz="3200" b="1" dirty="0" smtClean="0">
                <a:solidFill>
                  <a:schemeClr val="bg1"/>
                </a:solidFill>
                <a:latin typeface="宋体" panose="02010600030101010101" pitchFamily="2" charset="-122"/>
                <a:ea typeface="宋体" panose="02010600030101010101" pitchFamily="2" charset="-122"/>
              </a:rPr>
              <a:t>布莱尔担任首相需要女王形式任命</a:t>
            </a:r>
            <a:endParaRPr lang="en-US" altLang="zh-CN" sz="3200" b="1" dirty="0" smtClean="0">
              <a:solidFill>
                <a:schemeClr val="bg1"/>
              </a:solidFill>
              <a:latin typeface="宋体" panose="02010600030101010101" pitchFamily="2" charset="-122"/>
              <a:ea typeface="宋体" panose="02010600030101010101" pitchFamily="2" charset="-122"/>
            </a:endParaRPr>
          </a:p>
          <a:p>
            <a:pPr marL="342900" indent="-342900">
              <a:buFont typeface="+mj-ea"/>
              <a:buAutoNum type="circleNumDbPlain"/>
            </a:pPr>
            <a:r>
              <a:rPr lang="zh-CN" altLang="en-US" sz="3200" b="1" dirty="0" smtClean="0">
                <a:solidFill>
                  <a:schemeClr val="bg1"/>
                </a:solidFill>
                <a:latin typeface="宋体" panose="02010600030101010101" pitchFamily="2" charset="-122"/>
                <a:ea typeface="宋体" panose="02010600030101010101" pitchFamily="2" charset="-122"/>
              </a:rPr>
              <a:t>女王实际上仍掌控至高无上的大权</a:t>
            </a:r>
            <a:endParaRPr lang="zh-CN" altLang="en-US" sz="3200" b="1" dirty="0">
              <a:solidFill>
                <a:schemeClr val="bg1"/>
              </a:solidFill>
              <a:latin typeface="宋体" panose="02010600030101010101" pitchFamily="2" charset="-122"/>
              <a:ea typeface="宋体" panose="02010600030101010101" pitchFamily="2" charset="-122"/>
            </a:endParaRPr>
          </a:p>
        </p:txBody>
      </p:sp>
      <p:sp>
        <p:nvSpPr>
          <p:cNvPr id="5" name="笑脸 4"/>
          <p:cNvSpPr/>
          <p:nvPr/>
        </p:nvSpPr>
        <p:spPr>
          <a:xfrm>
            <a:off x="235527" y="4100946"/>
            <a:ext cx="609600" cy="554182"/>
          </a:xfrm>
          <a:prstGeom prst="smileyFac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笑脸 9"/>
          <p:cNvSpPr/>
          <p:nvPr/>
        </p:nvSpPr>
        <p:spPr>
          <a:xfrm>
            <a:off x="235527" y="5112327"/>
            <a:ext cx="609600" cy="554182"/>
          </a:xfrm>
          <a:prstGeom prst="smileyFac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E4A17B91-3BF1-49FA-8556-7772634DBF89}" type="slidenum">
              <a:rPr lang="zh-CN" altLang="en-US" smtClean="0"/>
            </a:fld>
            <a:endParaRPr lang="zh-CN" altLang="en-US"/>
          </a:p>
        </p:txBody>
      </p:sp>
      <p:pic>
        <p:nvPicPr>
          <p:cNvPr id="3" name="Picture 2" descr="http://uploads.xuexila.com/allimg/1606/821-1606250ZK2.png"/>
          <p:cNvPicPr>
            <a:picLocks noChangeAspect="1" noChangeArrowheads="1"/>
          </p:cNvPicPr>
          <p:nvPr/>
        </p:nvPicPr>
        <p:blipFill rotWithShape="1">
          <a:blip r:embed="rId1">
            <a:extLst>
              <a:ext uri="{28A0092B-C50C-407E-A947-70E740481C1C}">
                <a14:useLocalDpi xmlns:a14="http://schemas.microsoft.com/office/drawing/2010/main" val="0"/>
              </a:ext>
            </a:extLst>
          </a:blip>
          <a:srcRect l="21301" r="21903"/>
          <a:stretch>
            <a:fillRect/>
          </a:stretch>
        </p:blipFill>
        <p:spPr bwMode="auto">
          <a:xfrm>
            <a:off x="222100" y="1701908"/>
            <a:ext cx="3944762" cy="4799103"/>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4687291" y="2186125"/>
            <a:ext cx="7186461" cy="1077218"/>
          </a:xfrm>
          <a:prstGeom prst="rect">
            <a:avLst/>
          </a:prstGeom>
          <a:ln>
            <a:solidFill>
              <a:schemeClr val="bg1"/>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dirty="0" smtClean="0">
                <a:solidFill>
                  <a:schemeClr val="bg1"/>
                </a:solidFill>
              </a:rPr>
              <a:t>2016</a:t>
            </a:r>
            <a:r>
              <a:rPr lang="zh-CN" altLang="en-US" sz="3200" dirty="0" smtClean="0">
                <a:solidFill>
                  <a:schemeClr val="bg1"/>
                </a:solidFill>
              </a:rPr>
              <a:t>年</a:t>
            </a:r>
            <a:r>
              <a:rPr lang="en-US" altLang="zh-CN" sz="3200" dirty="0" smtClean="0">
                <a:solidFill>
                  <a:schemeClr val="bg1"/>
                </a:solidFill>
              </a:rPr>
              <a:t>7</a:t>
            </a:r>
            <a:r>
              <a:rPr lang="zh-CN" altLang="en-US" sz="3200" dirty="0">
                <a:solidFill>
                  <a:schemeClr val="bg1"/>
                </a:solidFill>
              </a:rPr>
              <a:t>月</a:t>
            </a:r>
            <a:r>
              <a:rPr lang="en-US" altLang="zh-CN" sz="3200" dirty="0">
                <a:solidFill>
                  <a:schemeClr val="bg1"/>
                </a:solidFill>
              </a:rPr>
              <a:t>13</a:t>
            </a:r>
            <a:r>
              <a:rPr lang="zh-CN" altLang="en-US" sz="3200" dirty="0">
                <a:solidFill>
                  <a:schemeClr val="bg1"/>
                </a:solidFill>
              </a:rPr>
              <a:t>日下午</a:t>
            </a:r>
            <a:r>
              <a:rPr lang="zh-CN" altLang="en-US" sz="3200" dirty="0" smtClean="0">
                <a:solidFill>
                  <a:schemeClr val="bg1"/>
                </a:solidFill>
              </a:rPr>
              <a:t>，英国首相卡梅伦</a:t>
            </a:r>
            <a:r>
              <a:rPr lang="zh-CN" altLang="en-US" sz="3200" dirty="0">
                <a:solidFill>
                  <a:schemeClr val="bg1"/>
                </a:solidFill>
              </a:rPr>
              <a:t>向</a:t>
            </a:r>
            <a:r>
              <a:rPr lang="zh-CN" altLang="en-US" sz="3200" dirty="0" smtClean="0">
                <a:solidFill>
                  <a:schemeClr val="bg1"/>
                </a:solidFill>
              </a:rPr>
              <a:t>女王伊丽莎白女王正式</a:t>
            </a:r>
            <a:r>
              <a:rPr lang="zh-CN" altLang="en-US" sz="3200" dirty="0">
                <a:solidFill>
                  <a:schemeClr val="bg1"/>
                </a:solidFill>
              </a:rPr>
              <a:t>递交</a:t>
            </a:r>
            <a:r>
              <a:rPr lang="zh-CN" altLang="en-US" sz="3200" dirty="0" smtClean="0">
                <a:solidFill>
                  <a:schemeClr val="bg1"/>
                </a:solidFill>
              </a:rPr>
              <a:t>辞呈。</a:t>
            </a:r>
            <a:endParaRPr lang="zh-CN" altLang="en-US" sz="3200" dirty="0">
              <a:solidFill>
                <a:schemeClr val="bg1"/>
              </a:solidFill>
            </a:endParaRPr>
          </a:p>
        </p:txBody>
      </p:sp>
      <p:sp>
        <p:nvSpPr>
          <p:cNvPr id="5" name="Rectangle 5"/>
          <p:cNvSpPr>
            <a:spLocks noChangeArrowheads="1"/>
          </p:cNvSpPr>
          <p:nvPr/>
        </p:nvSpPr>
        <p:spPr bwMode="auto">
          <a:xfrm>
            <a:off x="4687291" y="3686738"/>
            <a:ext cx="718646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2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3600" b="0" dirty="0">
                <a:solidFill>
                  <a:schemeClr val="bg1"/>
                </a:solidFill>
                <a:latin typeface="华文行楷" panose="02010800040101010101" pitchFamily="2" charset="-122"/>
                <a:ea typeface="华文行楷" panose="02010800040101010101" pitchFamily="2" charset="-122"/>
              </a:rPr>
              <a:t>思考：英国内阁成员将何去何从？为什么？</a:t>
            </a:r>
            <a:endParaRPr lang="zh-CN" altLang="en-US" sz="3600" b="0" dirty="0">
              <a:solidFill>
                <a:schemeClr val="bg1"/>
              </a:solidFill>
              <a:latin typeface="华文行楷" panose="02010800040101010101" pitchFamily="2" charset="-122"/>
              <a:ea typeface="华文行楷" panose="02010800040101010101" pitchFamily="2" charset="-122"/>
            </a:endParaRPr>
          </a:p>
        </p:txBody>
      </p:sp>
      <p:sp>
        <p:nvSpPr>
          <p:cNvPr id="6" name="Text Box 10"/>
          <p:cNvSpPr txBox="1">
            <a:spLocks noChangeArrowheads="1"/>
          </p:cNvSpPr>
          <p:nvPr/>
        </p:nvSpPr>
        <p:spPr bwMode="auto">
          <a:xfrm>
            <a:off x="4579713" y="5215716"/>
            <a:ext cx="6742709"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2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3600" dirty="0">
                <a:solidFill>
                  <a:schemeClr val="accent6">
                    <a:lumMod val="60000"/>
                    <a:lumOff val="40000"/>
                  </a:schemeClr>
                </a:solidFill>
                <a:latin typeface="黑体" panose="02010609060101010101" pitchFamily="49" charset="-122"/>
                <a:ea typeface="黑体" panose="02010609060101010101" pitchFamily="49" charset="-122"/>
              </a:rPr>
              <a:t>辞职</a:t>
            </a:r>
            <a:endParaRPr lang="zh-CN" altLang="en-US" sz="3600" dirty="0">
              <a:solidFill>
                <a:schemeClr val="accent6">
                  <a:lumMod val="60000"/>
                  <a:lumOff val="40000"/>
                </a:schemeClr>
              </a:solidFill>
              <a:latin typeface="黑体" panose="02010609060101010101" pitchFamily="49" charset="-122"/>
              <a:ea typeface="黑体" panose="02010609060101010101" pitchFamily="49" charset="-122"/>
            </a:endParaRPr>
          </a:p>
          <a:p>
            <a:pPr eaLnBrk="1" hangingPunct="1"/>
            <a:r>
              <a:rPr lang="zh-CN" altLang="en-US" sz="3600" dirty="0">
                <a:solidFill>
                  <a:schemeClr val="accent6">
                    <a:lumMod val="60000"/>
                    <a:lumOff val="40000"/>
                  </a:schemeClr>
                </a:solidFill>
                <a:latin typeface="黑体" panose="02010609060101010101" pitchFamily="49" charset="-122"/>
                <a:ea typeface="黑体" panose="02010609060101010101" pitchFamily="49" charset="-122"/>
              </a:rPr>
              <a:t>集体负责，与首相共进退</a:t>
            </a:r>
            <a:endParaRPr lang="zh-CN" altLang="en-US" sz="3600" dirty="0">
              <a:solidFill>
                <a:schemeClr val="accent6">
                  <a:lumMod val="60000"/>
                  <a:lumOff val="40000"/>
                </a:schemeClr>
              </a:solidFill>
              <a:latin typeface="黑体" panose="02010609060101010101" pitchFamily="49" charset="-122"/>
              <a:ea typeface="黑体" panose="02010609060101010101" pitchFamily="49" charset="-122"/>
            </a:endParaRPr>
          </a:p>
        </p:txBody>
      </p:sp>
      <p:sp>
        <p:nvSpPr>
          <p:cNvPr id="7" name="TextBox 6"/>
          <p:cNvSpPr txBox="1"/>
          <p:nvPr/>
        </p:nvSpPr>
        <p:spPr>
          <a:xfrm>
            <a:off x="638939" y="444261"/>
            <a:ext cx="2604654" cy="707886"/>
          </a:xfrm>
          <a:prstGeom prst="rect">
            <a:avLst/>
          </a:prstGeom>
          <a:noFill/>
        </p:spPr>
        <p:txBody>
          <a:bodyPr wrap="square" rtlCol="0">
            <a:spAutoFit/>
          </a:bodyPr>
          <a:lstStyle/>
          <a:p>
            <a:r>
              <a:rPr lang="zh-CN" altLang="en-US" sz="4000" b="1" dirty="0" smtClean="0">
                <a:solidFill>
                  <a:schemeClr val="bg1"/>
                </a:solidFill>
                <a:latin typeface="华文行楷" panose="02010800040101010101" pitchFamily="2" charset="-122"/>
                <a:ea typeface="华文行楷" panose="02010800040101010101" pitchFamily="2" charset="-122"/>
              </a:rPr>
              <a:t>镜头二：</a:t>
            </a:r>
            <a:endParaRPr lang="zh-CN" altLang="en-US" sz="4000" b="1" dirty="0">
              <a:solidFill>
                <a:schemeClr val="bg1"/>
              </a:solidFill>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E4A17B91-3BF1-49FA-8556-7772634DBF89}" type="slidenum">
              <a:rPr lang="zh-CN" altLang="en-US" smtClean="0"/>
            </a:fld>
            <a:endParaRPr lang="zh-CN" altLang="en-US"/>
          </a:p>
        </p:txBody>
      </p:sp>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29283" r="22299"/>
          <a:stretch>
            <a:fillRect/>
          </a:stretch>
        </p:blipFill>
        <p:spPr>
          <a:xfrm>
            <a:off x="601042" y="1804481"/>
            <a:ext cx="3726873" cy="4464496"/>
          </a:xfrm>
          <a:prstGeom prst="rect">
            <a:avLst/>
          </a:prstGeom>
        </p:spPr>
      </p:pic>
      <p:sp>
        <p:nvSpPr>
          <p:cNvPr id="4" name="Rectangle 13"/>
          <p:cNvSpPr>
            <a:spLocks noChangeArrowheads="1"/>
          </p:cNvSpPr>
          <p:nvPr/>
        </p:nvSpPr>
        <p:spPr bwMode="auto">
          <a:xfrm>
            <a:off x="4923033" y="2173286"/>
            <a:ext cx="6950720" cy="1077218"/>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32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9pPr>
          </a:lstStyle>
          <a:p>
            <a:pPr eaLnBrk="1" hangingPunct="1"/>
            <a:r>
              <a:rPr lang="en-US" altLang="zh-CN"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2016</a:t>
            </a:r>
            <a:r>
              <a:rPr lang="zh-CN" altLang="en-US"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年</a:t>
            </a:r>
            <a:r>
              <a:rPr lang="zh-CN" altLang="en-US" dirty="0">
                <a:solidFill>
                  <a:schemeClr val="bg1"/>
                </a:solidFill>
                <a:latin typeface="黑体" panose="02010609060101010101" pitchFamily="49" charset="-122"/>
                <a:ea typeface="黑体" panose="02010609060101010101" pitchFamily="49" charset="-122"/>
                <a:cs typeface="黑体" panose="02010609060101010101" pitchFamily="49" charset="-122"/>
              </a:rPr>
              <a:t>英国首相大选</a:t>
            </a:r>
            <a:r>
              <a:rPr lang="zh-CN" altLang="en-US"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尘埃落</a:t>
            </a:r>
            <a:r>
              <a:rPr lang="zh-CN" altLang="en-US" dirty="0">
                <a:solidFill>
                  <a:schemeClr val="bg1"/>
                </a:solidFill>
                <a:latin typeface="黑体" panose="02010609060101010101" pitchFamily="49" charset="-122"/>
                <a:ea typeface="黑体" panose="02010609060101010101" pitchFamily="49" charset="-122"/>
                <a:cs typeface="黑体" panose="02010609060101010101" pitchFamily="49" charset="-122"/>
              </a:rPr>
              <a:t>定</a:t>
            </a:r>
            <a:r>
              <a:rPr lang="zh-CN" altLang="en-US"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a:t>
            </a:r>
            <a:endParaRPr lang="en-US" altLang="zh-CN" dirty="0" smtClean="0">
              <a:solidFill>
                <a:schemeClr val="bg1"/>
              </a:solidFill>
              <a:latin typeface="黑体" panose="02010609060101010101" pitchFamily="49" charset="-122"/>
              <a:ea typeface="黑体" panose="02010609060101010101" pitchFamily="49" charset="-122"/>
              <a:cs typeface="黑体" panose="02010609060101010101" pitchFamily="49" charset="-122"/>
            </a:endParaRPr>
          </a:p>
          <a:p>
            <a:pPr eaLnBrk="1" hangingPunct="1"/>
            <a:r>
              <a:rPr lang="zh-CN" altLang="en-US"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特蕾莎</a:t>
            </a:r>
            <a:r>
              <a:rPr lang="en-US" altLang="zh-CN"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a:t>
            </a:r>
            <a:r>
              <a:rPr lang="zh-CN" altLang="en-US"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梅于</a:t>
            </a:r>
            <a:r>
              <a:rPr lang="en-US" altLang="zh-CN"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7</a:t>
            </a:r>
            <a:r>
              <a:rPr lang="zh-CN" altLang="en-US"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月</a:t>
            </a:r>
            <a:r>
              <a:rPr lang="en-US" altLang="zh-CN"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13</a:t>
            </a:r>
            <a:r>
              <a:rPr lang="zh-CN" altLang="en-US"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日成为</a:t>
            </a:r>
            <a:r>
              <a:rPr lang="zh-CN" altLang="en-US" dirty="0">
                <a:solidFill>
                  <a:schemeClr val="bg1"/>
                </a:solidFill>
                <a:latin typeface="黑体" panose="02010609060101010101" pitchFamily="49" charset="-122"/>
                <a:ea typeface="黑体" panose="02010609060101010101" pitchFamily="49" charset="-122"/>
                <a:cs typeface="黑体" panose="02010609060101010101" pitchFamily="49" charset="-122"/>
              </a:rPr>
              <a:t>英国首相。 </a:t>
            </a:r>
            <a:endParaRPr lang="zh-CN" altLang="en-US" dirty="0">
              <a:solidFill>
                <a:schemeClr val="bg1"/>
              </a:solidFill>
              <a:latin typeface="黑体" panose="02010609060101010101" pitchFamily="49" charset="-122"/>
              <a:ea typeface="黑体" panose="02010609060101010101" pitchFamily="49" charset="-122"/>
              <a:cs typeface="黑体" panose="02010609060101010101" pitchFamily="49" charset="-122"/>
            </a:endParaRPr>
          </a:p>
        </p:txBody>
      </p:sp>
      <p:sp>
        <p:nvSpPr>
          <p:cNvPr id="5" name="Text Box 11"/>
          <p:cNvSpPr txBox="1">
            <a:spLocks noChangeArrowheads="1"/>
          </p:cNvSpPr>
          <p:nvPr/>
        </p:nvSpPr>
        <p:spPr bwMode="auto">
          <a:xfrm>
            <a:off x="4946400" y="3851081"/>
            <a:ext cx="692735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2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3600" b="0" dirty="0">
                <a:solidFill>
                  <a:schemeClr val="bg1"/>
                </a:solidFill>
                <a:latin typeface="华文行楷" panose="02010800040101010101" pitchFamily="2" charset="-122"/>
                <a:ea typeface="华文行楷" panose="02010800040101010101" pitchFamily="2" charset="-122"/>
              </a:rPr>
              <a:t>思考</a:t>
            </a:r>
            <a:r>
              <a:rPr lang="zh-CN" altLang="en-US" sz="3600" b="0" dirty="0" smtClean="0">
                <a:solidFill>
                  <a:schemeClr val="bg1"/>
                </a:solidFill>
                <a:latin typeface="华文行楷" panose="02010800040101010101" pitchFamily="2" charset="-122"/>
                <a:ea typeface="华文行楷" panose="02010800040101010101" pitchFamily="2" charset="-122"/>
              </a:rPr>
              <a:t>：特蕾莎</a:t>
            </a:r>
            <a:r>
              <a:rPr lang="en-US" altLang="zh-CN" sz="3600" b="0" dirty="0" smtClean="0">
                <a:solidFill>
                  <a:schemeClr val="bg1"/>
                </a:solidFill>
                <a:latin typeface="华文行楷" panose="02010800040101010101" pitchFamily="2" charset="-122"/>
                <a:ea typeface="华文行楷" panose="02010800040101010101" pitchFamily="2" charset="-122"/>
              </a:rPr>
              <a:t>·</a:t>
            </a:r>
            <a:r>
              <a:rPr lang="zh-CN" altLang="en-US" sz="3600" b="0" dirty="0" smtClean="0">
                <a:solidFill>
                  <a:schemeClr val="bg1"/>
                </a:solidFill>
                <a:latin typeface="华文行楷" panose="02010800040101010101" pitchFamily="2" charset="-122"/>
                <a:ea typeface="华文行楷" panose="02010800040101010101" pitchFamily="2" charset="-122"/>
              </a:rPr>
              <a:t>梅当选</a:t>
            </a:r>
            <a:r>
              <a:rPr lang="zh-CN" altLang="en-US" sz="3600" b="0" dirty="0">
                <a:solidFill>
                  <a:schemeClr val="bg1"/>
                </a:solidFill>
                <a:latin typeface="华文行楷" panose="02010800040101010101" pitchFamily="2" charset="-122"/>
                <a:ea typeface="华文行楷" panose="02010800040101010101" pitchFamily="2" charset="-122"/>
              </a:rPr>
              <a:t>首相需要哪些条件</a:t>
            </a:r>
            <a:r>
              <a:rPr lang="zh-CN" altLang="en-US" sz="3600" b="0" dirty="0" smtClean="0">
                <a:solidFill>
                  <a:schemeClr val="bg1"/>
                </a:solidFill>
                <a:latin typeface="华文行楷" panose="02010800040101010101" pitchFamily="2" charset="-122"/>
                <a:ea typeface="华文行楷" panose="02010800040101010101" pitchFamily="2" charset="-122"/>
              </a:rPr>
              <a:t>？她有</a:t>
            </a:r>
            <a:r>
              <a:rPr lang="zh-CN" altLang="en-US" sz="3600" b="0" dirty="0">
                <a:solidFill>
                  <a:schemeClr val="bg1"/>
                </a:solidFill>
                <a:latin typeface="华文行楷" panose="02010800040101010101" pitchFamily="2" charset="-122"/>
                <a:ea typeface="华文行楷" panose="02010800040101010101" pitchFamily="2" charset="-122"/>
              </a:rPr>
              <a:t>哪些权力？</a:t>
            </a:r>
            <a:endParaRPr lang="zh-CN" altLang="en-US" sz="3600" b="0" dirty="0">
              <a:solidFill>
                <a:schemeClr val="bg1"/>
              </a:solidFill>
              <a:latin typeface="华文行楷" panose="02010800040101010101" pitchFamily="2" charset="-122"/>
              <a:ea typeface="华文行楷" panose="02010800040101010101" pitchFamily="2" charset="-122"/>
            </a:endParaRPr>
          </a:p>
        </p:txBody>
      </p:sp>
      <p:sp>
        <p:nvSpPr>
          <p:cNvPr id="6" name="Text Box 18"/>
          <p:cNvSpPr txBox="1">
            <a:spLocks noChangeArrowheads="1"/>
          </p:cNvSpPr>
          <p:nvPr/>
        </p:nvSpPr>
        <p:spPr bwMode="auto">
          <a:xfrm>
            <a:off x="4946399" y="5298575"/>
            <a:ext cx="5609541"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2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9pPr>
          </a:lstStyle>
          <a:p>
            <a:pPr eaLnBrk="1" hangingPunct="1"/>
            <a:r>
              <a:rPr lang="zh-CN" altLang="en-US" dirty="0">
                <a:solidFill>
                  <a:schemeClr val="accent6">
                    <a:lumMod val="60000"/>
                    <a:lumOff val="40000"/>
                  </a:schemeClr>
                </a:solidFill>
                <a:latin typeface="黑体" panose="02010609060101010101" pitchFamily="49" charset="-122"/>
                <a:ea typeface="黑体" panose="02010609060101010101" pitchFamily="49" charset="-122"/>
              </a:rPr>
              <a:t>多数党</a:t>
            </a:r>
            <a:r>
              <a:rPr lang="zh-CN" altLang="en-US" dirty="0" smtClean="0">
                <a:solidFill>
                  <a:schemeClr val="accent6">
                    <a:lumMod val="60000"/>
                    <a:lumOff val="40000"/>
                  </a:schemeClr>
                </a:solidFill>
                <a:latin typeface="黑体" panose="02010609060101010101" pitchFamily="49" charset="-122"/>
                <a:ea typeface="黑体" panose="02010609060101010101" pitchFamily="49" charset="-122"/>
              </a:rPr>
              <a:t>领袖，需经国王任命</a:t>
            </a:r>
            <a:endParaRPr lang="zh-CN" altLang="en-US" dirty="0">
              <a:solidFill>
                <a:schemeClr val="accent6">
                  <a:lumMod val="60000"/>
                  <a:lumOff val="40000"/>
                </a:schemeClr>
              </a:solidFill>
              <a:latin typeface="黑体" panose="02010609060101010101" pitchFamily="49" charset="-122"/>
              <a:ea typeface="黑体" panose="02010609060101010101" pitchFamily="49" charset="-122"/>
            </a:endParaRPr>
          </a:p>
          <a:p>
            <a:pPr eaLnBrk="1" hangingPunct="1"/>
            <a:r>
              <a:rPr lang="zh-CN" altLang="en-US" dirty="0">
                <a:solidFill>
                  <a:schemeClr val="accent6">
                    <a:lumMod val="60000"/>
                    <a:lumOff val="40000"/>
                  </a:schemeClr>
                </a:solidFill>
                <a:latin typeface="黑体" panose="02010609060101010101" pitchFamily="49" charset="-122"/>
                <a:ea typeface="黑体" panose="02010609060101010101" pitchFamily="49" charset="-122"/>
              </a:rPr>
              <a:t>行政权，立法创议权</a:t>
            </a:r>
            <a:endParaRPr lang="zh-CN" altLang="en-US" dirty="0">
              <a:solidFill>
                <a:schemeClr val="accent6">
                  <a:lumMod val="60000"/>
                  <a:lumOff val="40000"/>
                </a:schemeClr>
              </a:solidFill>
              <a:latin typeface="黑体" panose="02010609060101010101" pitchFamily="49" charset="-122"/>
              <a:ea typeface="黑体" panose="02010609060101010101" pitchFamily="49" charset="-122"/>
            </a:endParaRPr>
          </a:p>
        </p:txBody>
      </p:sp>
      <p:sp>
        <p:nvSpPr>
          <p:cNvPr id="7" name="TextBox 6"/>
          <p:cNvSpPr txBox="1"/>
          <p:nvPr/>
        </p:nvSpPr>
        <p:spPr>
          <a:xfrm>
            <a:off x="638939" y="444261"/>
            <a:ext cx="2604654" cy="707886"/>
          </a:xfrm>
          <a:prstGeom prst="rect">
            <a:avLst/>
          </a:prstGeom>
          <a:noFill/>
        </p:spPr>
        <p:txBody>
          <a:bodyPr wrap="square" rtlCol="0">
            <a:spAutoFit/>
          </a:bodyPr>
          <a:lstStyle/>
          <a:p>
            <a:r>
              <a:rPr lang="zh-CN" altLang="en-US" sz="4000" b="1" dirty="0" smtClean="0">
                <a:solidFill>
                  <a:schemeClr val="bg1"/>
                </a:solidFill>
                <a:latin typeface="华文行楷" panose="02010800040101010101" pitchFamily="2" charset="-122"/>
                <a:ea typeface="华文行楷" panose="02010800040101010101" pitchFamily="2" charset="-122"/>
              </a:rPr>
              <a:t>镜头三：</a:t>
            </a:r>
            <a:endParaRPr lang="zh-CN" altLang="en-US" sz="4000" b="1" dirty="0">
              <a:solidFill>
                <a:schemeClr val="bg1"/>
              </a:solidFill>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 name="灯片编号占位符 1"/>
          <p:cNvSpPr>
            <a:spLocks noGrp="1"/>
          </p:cNvSpPr>
          <p:nvPr>
            <p:ph type="sldNum" sz="quarter" idx="12"/>
          </p:nvPr>
        </p:nvSpPr>
        <p:spPr/>
        <p:txBody>
          <a:bodyPr/>
          <a:p>
            <a:fld id="{E4A17B91-3BF1-49FA-8556-7772634DBF89}" type="slidenum">
              <a:rPr lang="zh-CN" altLang="en-US" smtClean="0"/>
            </a:fld>
            <a:endParaRPr lang="zh-CN" altLang="en-US"/>
          </a:p>
        </p:txBody>
      </p:sp>
      <p:sp>
        <p:nvSpPr>
          <p:cNvPr id="3" name="文本框 2"/>
          <p:cNvSpPr txBox="1"/>
          <p:nvPr/>
        </p:nvSpPr>
        <p:spPr>
          <a:xfrm>
            <a:off x="193040" y="304165"/>
            <a:ext cx="11683365" cy="3415030"/>
          </a:xfrm>
          <a:prstGeom prst="rect">
            <a:avLst/>
          </a:prstGeom>
          <a:noFill/>
          <a:ln>
            <a:solidFill>
              <a:schemeClr val="accent6">
                <a:lumMod val="60000"/>
                <a:lumOff val="40000"/>
              </a:schemeClr>
            </a:solidFill>
          </a:ln>
        </p:spPr>
        <p:txBody>
          <a:bodyPr wrap="square" rtlCol="0" anchor="t">
            <a:spAutoFit/>
          </a:bodyPr>
          <a:p>
            <a:r>
              <a:rPr lang="zh-CN" altLang="en-US" sz="360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材料：对英国人来讲，除了怀旧意义之外，王室还是日不落帝国的民族象征。从撒切尔到梅杰再到布莱尔到卡梅伦，再到现在的特蕾莎</a:t>
            </a:r>
            <a:r>
              <a:rPr lang="en-US" altLang="zh-CN" sz="360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a:t>
            </a:r>
            <a:r>
              <a:rPr lang="zh-CN" altLang="en-US" sz="360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梅，政府可以更迭，但最“正统”的王室只有一个。在欧盟日益一体化的过程中，王室的存在，对于保持英国独立的“民族身份”将更加不可或缺。 此外，王室也是政府最好的外交官之一。</a:t>
            </a:r>
            <a:endParaRPr lang="zh-CN" altLang="en-US" sz="360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endParaRPr>
          </a:p>
        </p:txBody>
      </p:sp>
      <p:sp>
        <p:nvSpPr>
          <p:cNvPr id="4" name="文本框 3"/>
          <p:cNvSpPr txBox="1"/>
          <p:nvPr/>
        </p:nvSpPr>
        <p:spPr>
          <a:xfrm>
            <a:off x="5715" y="3809365"/>
            <a:ext cx="12169775" cy="1198880"/>
          </a:xfrm>
          <a:prstGeom prst="rect">
            <a:avLst/>
          </a:prstGeom>
          <a:noFill/>
        </p:spPr>
        <p:txBody>
          <a:bodyPr wrap="square" rtlCol="0">
            <a:spAutoFit/>
          </a:bodyPr>
          <a:p>
            <a:r>
              <a:rPr lang="zh-CN" altLang="en-US" sz="3600" b="1">
                <a:solidFill>
                  <a:schemeClr val="bg1">
                    <a:lumMod val="50000"/>
                  </a:schemeClr>
                </a:solidFill>
                <a:latin typeface="幼圆" panose="02010509060101010101" pitchFamily="49" charset="-122"/>
                <a:ea typeface="幼圆" panose="02010509060101010101" pitchFamily="49" charset="-122"/>
                <a:cs typeface="黑体" panose="02010609060101010101" pitchFamily="49" charset="-122"/>
              </a:rPr>
              <a:t>从材料可以看出英国王室在国家政治生活中扮演什么角色？为什么政府可以更迭，王室却只有一个？</a:t>
            </a:r>
            <a:endParaRPr lang="zh-CN" altLang="en-US" sz="3600" b="1">
              <a:solidFill>
                <a:schemeClr val="bg1">
                  <a:lumMod val="50000"/>
                </a:schemeClr>
              </a:solidFill>
              <a:latin typeface="幼圆" panose="02010509060101010101" pitchFamily="49" charset="-122"/>
              <a:ea typeface="幼圆" panose="02010509060101010101" pitchFamily="49" charset="-122"/>
              <a:cs typeface="黑体" panose="02010609060101010101" pitchFamily="49" charset="-122"/>
            </a:endParaRPr>
          </a:p>
        </p:txBody>
      </p:sp>
      <p:sp>
        <p:nvSpPr>
          <p:cNvPr id="5" name="文本框 4"/>
          <p:cNvSpPr txBox="1"/>
          <p:nvPr/>
        </p:nvSpPr>
        <p:spPr>
          <a:xfrm>
            <a:off x="86995" y="5154930"/>
            <a:ext cx="12016105" cy="1198880"/>
          </a:xfrm>
          <a:prstGeom prst="rect">
            <a:avLst/>
          </a:prstGeom>
          <a:solidFill>
            <a:schemeClr val="accent6">
              <a:lumMod val="20000"/>
              <a:lumOff val="80000"/>
              <a:alpha val="66000"/>
            </a:schemeClr>
          </a:solidFill>
        </p:spPr>
        <p:txBody>
          <a:bodyPr wrap="square" rtlCol="0">
            <a:spAutoFit/>
          </a:bodyPr>
          <a:p>
            <a:r>
              <a:rPr lang="zh-CN" altLang="en-US" sz="360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角色：国家统一的象征；民族团结的纽带，国家元首。</a:t>
            </a:r>
            <a:endParaRPr lang="zh-CN" altLang="en-US" sz="360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endParaRPr>
          </a:p>
          <a:p>
            <a:r>
              <a:rPr lang="zh-CN" altLang="en-US" sz="360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因为政府是选举产生的，有任期，而英国王室却是世袭的。</a:t>
            </a:r>
            <a:endParaRPr lang="zh-CN" altLang="en-US" sz="360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格 14"/>
          <p:cNvGraphicFramePr>
            <a:graphicFrameLocks noGrp="1"/>
          </p:cNvGraphicFramePr>
          <p:nvPr/>
        </p:nvGraphicFramePr>
        <p:xfrm>
          <a:off x="277888" y="2023294"/>
          <a:ext cx="11491851" cy="4486206"/>
        </p:xfrm>
        <a:graphic>
          <a:graphicData uri="http://schemas.openxmlformats.org/drawingml/2006/table">
            <a:tbl>
              <a:tblPr firstRow="1" bandRow="1">
                <a:tableStyleId>{073A0DAA-6AF3-43AB-8588-CEC1D06C72B9}</a:tableStyleId>
              </a:tblPr>
              <a:tblGrid>
                <a:gridCol w="2675514"/>
                <a:gridCol w="4317321"/>
                <a:gridCol w="4499016"/>
              </a:tblGrid>
              <a:tr h="870170">
                <a:tc rowSpan="2">
                  <a:txBody>
                    <a:bodyPr/>
                    <a:lstStyle/>
                    <a:p>
                      <a:endParaRPr lang="zh-CN" altLang="en-US" dirty="0"/>
                    </a:p>
                  </a:txBody>
                  <a:tcPr/>
                </a:tc>
                <a:tc>
                  <a:txBody>
                    <a:bodyPr/>
                    <a:lstStyle/>
                    <a:p>
                      <a:endParaRPr lang="zh-CN" altLang="en-US" dirty="0"/>
                    </a:p>
                  </a:txBody>
                  <a:tcPr/>
                </a:tc>
                <a:tc>
                  <a:txBody>
                    <a:bodyPr/>
                    <a:lstStyle/>
                    <a:p>
                      <a:endParaRPr lang="zh-CN" altLang="en-US"/>
                    </a:p>
                  </a:txBody>
                  <a:tcPr/>
                </a:tc>
              </a:tr>
              <a:tr h="1233712">
                <a:tc vMerge="1">
                  <a:tcPr/>
                </a:tc>
                <a:tc>
                  <a:txBody>
                    <a:bodyPr/>
                    <a:lstStyle/>
                    <a:p>
                      <a:endParaRPr lang="zh-CN" altLang="en-US" dirty="0"/>
                    </a:p>
                  </a:txBody>
                  <a:tcPr/>
                </a:tc>
                <a:tc>
                  <a:txBody>
                    <a:bodyPr/>
                    <a:lstStyle/>
                    <a:p>
                      <a:endParaRPr lang="zh-CN" altLang="en-US" dirty="0"/>
                    </a:p>
                  </a:txBody>
                  <a:tcPr/>
                </a:tc>
              </a:tr>
              <a:tr h="1634179">
                <a:tc>
                  <a:txBody>
                    <a:bodyPr/>
                    <a:lstStyle/>
                    <a:p>
                      <a:endParaRPr lang="zh-CN" altLang="en-US"/>
                    </a:p>
                  </a:txBody>
                  <a:tcPr/>
                </a:tc>
                <a:tc>
                  <a:txBody>
                    <a:bodyPr/>
                    <a:lstStyle/>
                    <a:p>
                      <a:endParaRPr lang="zh-CN" altLang="en-US"/>
                    </a:p>
                  </a:txBody>
                  <a:tcPr/>
                </a:tc>
                <a:tc>
                  <a:txBody>
                    <a:bodyPr/>
                    <a:lstStyle/>
                    <a:p>
                      <a:endParaRPr lang="zh-CN" altLang="en-US"/>
                    </a:p>
                  </a:txBody>
                  <a:tcPr/>
                </a:tc>
              </a:tr>
              <a:tr h="748145">
                <a:tc>
                  <a:txBody>
                    <a:bodyPr/>
                    <a:lstStyle/>
                    <a:p>
                      <a:endParaRPr lang="zh-CN" altLang="en-US"/>
                    </a:p>
                  </a:txBody>
                  <a:tcPr/>
                </a:tc>
                <a:tc>
                  <a:txBody>
                    <a:bodyPr/>
                    <a:lstStyle/>
                    <a:p>
                      <a:endParaRPr lang="zh-CN" altLang="en-US"/>
                    </a:p>
                  </a:txBody>
                  <a:tcPr/>
                </a:tc>
                <a:tc>
                  <a:txBody>
                    <a:bodyPr/>
                    <a:lstStyle/>
                    <a:p>
                      <a:endParaRPr lang="zh-CN" altLang="en-US" dirty="0"/>
                    </a:p>
                  </a:txBody>
                  <a:tcPr/>
                </a:tc>
              </a:tr>
            </a:tbl>
          </a:graphicData>
        </a:graphic>
      </p:graphicFrame>
      <p:sp>
        <p:nvSpPr>
          <p:cNvPr id="2" name="灯片编号占位符 1"/>
          <p:cNvSpPr>
            <a:spLocks noGrp="1"/>
          </p:cNvSpPr>
          <p:nvPr>
            <p:ph type="sldNum" sz="quarter" idx="12"/>
          </p:nvPr>
        </p:nvSpPr>
        <p:spPr/>
        <p:txBody>
          <a:bodyPr/>
          <a:lstStyle/>
          <a:p>
            <a:fld id="{E4A17B91-3BF1-49FA-8556-7772634DBF89}" type="slidenum">
              <a:rPr lang="zh-CN" altLang="en-US" smtClean="0"/>
            </a:fld>
            <a:endParaRPr lang="zh-CN" altLang="en-US"/>
          </a:p>
        </p:txBody>
      </p:sp>
      <p:sp>
        <p:nvSpPr>
          <p:cNvPr id="3" name="TextBox 1"/>
          <p:cNvSpPr txBox="1"/>
          <p:nvPr/>
        </p:nvSpPr>
        <p:spPr>
          <a:xfrm>
            <a:off x="429266" y="2761610"/>
            <a:ext cx="2592288"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dirty="0" smtClean="0">
                <a:solidFill>
                  <a:schemeClr val="bg1"/>
                </a:solidFill>
              </a:rPr>
              <a:t>光荣革命前</a:t>
            </a:r>
            <a:endParaRPr lang="zh-CN" altLang="en-US" sz="3200" dirty="0">
              <a:solidFill>
                <a:schemeClr val="bg1"/>
              </a:solidFill>
            </a:endParaRPr>
          </a:p>
        </p:txBody>
      </p:sp>
      <p:sp>
        <p:nvSpPr>
          <p:cNvPr id="4" name="TextBox 2"/>
          <p:cNvSpPr txBox="1"/>
          <p:nvPr/>
        </p:nvSpPr>
        <p:spPr>
          <a:xfrm>
            <a:off x="3465161" y="2147072"/>
            <a:ext cx="3214437"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dirty="0" smtClean="0">
                <a:solidFill>
                  <a:schemeClr val="bg1"/>
                </a:solidFill>
              </a:rPr>
              <a:t>托利（</a:t>
            </a:r>
            <a:r>
              <a:rPr lang="en-US" altLang="zh-CN" sz="3200" dirty="0" smtClean="0">
                <a:solidFill>
                  <a:schemeClr val="bg1"/>
                </a:solidFill>
              </a:rPr>
              <a:t>Tory</a:t>
            </a:r>
            <a:r>
              <a:rPr lang="zh-CN" altLang="en-US" sz="3200" dirty="0" smtClean="0">
                <a:solidFill>
                  <a:schemeClr val="bg1"/>
                </a:solidFill>
              </a:rPr>
              <a:t>歹徒）</a:t>
            </a:r>
            <a:endParaRPr lang="zh-CN" altLang="en-US" sz="3200" dirty="0">
              <a:solidFill>
                <a:schemeClr val="bg1"/>
              </a:solidFill>
            </a:endParaRPr>
          </a:p>
        </p:txBody>
      </p:sp>
      <p:sp>
        <p:nvSpPr>
          <p:cNvPr id="5" name="TextBox 3"/>
          <p:cNvSpPr txBox="1"/>
          <p:nvPr/>
        </p:nvSpPr>
        <p:spPr>
          <a:xfrm>
            <a:off x="7569618" y="2143743"/>
            <a:ext cx="3732895"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dirty="0" smtClean="0">
                <a:solidFill>
                  <a:schemeClr val="bg1"/>
                </a:solidFill>
              </a:rPr>
              <a:t>辉格（</a:t>
            </a:r>
            <a:r>
              <a:rPr lang="en-US" altLang="zh-CN" sz="3200" dirty="0" smtClean="0">
                <a:solidFill>
                  <a:schemeClr val="bg1"/>
                </a:solidFill>
              </a:rPr>
              <a:t>Whig</a:t>
            </a:r>
            <a:r>
              <a:rPr lang="zh-CN" altLang="en-US" sz="3200" dirty="0" smtClean="0">
                <a:solidFill>
                  <a:schemeClr val="bg1"/>
                </a:solidFill>
              </a:rPr>
              <a:t>偷马贼）</a:t>
            </a:r>
            <a:endParaRPr lang="zh-CN" altLang="en-US" sz="3200" dirty="0">
              <a:solidFill>
                <a:schemeClr val="bg1"/>
              </a:solidFill>
            </a:endParaRPr>
          </a:p>
        </p:txBody>
      </p:sp>
      <p:sp>
        <p:nvSpPr>
          <p:cNvPr id="6" name="TextBox 5"/>
          <p:cNvSpPr txBox="1"/>
          <p:nvPr/>
        </p:nvSpPr>
        <p:spPr>
          <a:xfrm>
            <a:off x="3444423" y="3007463"/>
            <a:ext cx="3456384" cy="107721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dirty="0" smtClean="0">
                <a:solidFill>
                  <a:schemeClr val="bg1"/>
                </a:solidFill>
              </a:rPr>
              <a:t>贵族地主、英国国教上层教徒的利益</a:t>
            </a:r>
            <a:endParaRPr lang="zh-CN" altLang="en-US" sz="3200" dirty="0">
              <a:solidFill>
                <a:schemeClr val="bg1"/>
              </a:solidFill>
            </a:endParaRPr>
          </a:p>
        </p:txBody>
      </p:sp>
      <p:sp>
        <p:nvSpPr>
          <p:cNvPr id="7" name="TextBox 6"/>
          <p:cNvSpPr txBox="1"/>
          <p:nvPr/>
        </p:nvSpPr>
        <p:spPr>
          <a:xfrm>
            <a:off x="7556656" y="3007463"/>
            <a:ext cx="4277275" cy="107721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dirty="0" smtClean="0">
                <a:solidFill>
                  <a:schemeClr val="bg1"/>
                </a:solidFill>
              </a:rPr>
              <a:t>金融资本家、大商人、新贵族等阶层的利益</a:t>
            </a:r>
            <a:endParaRPr lang="zh-CN" altLang="en-US" sz="3200" dirty="0">
              <a:solidFill>
                <a:schemeClr val="bg1"/>
              </a:solidFill>
            </a:endParaRPr>
          </a:p>
        </p:txBody>
      </p:sp>
      <p:sp>
        <p:nvSpPr>
          <p:cNvPr id="8" name="TextBox 7"/>
          <p:cNvSpPr txBox="1"/>
          <p:nvPr/>
        </p:nvSpPr>
        <p:spPr>
          <a:xfrm>
            <a:off x="429266" y="4660437"/>
            <a:ext cx="2592288"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dirty="0" smtClean="0">
                <a:solidFill>
                  <a:schemeClr val="bg1"/>
                </a:solidFill>
              </a:rPr>
              <a:t>19</a:t>
            </a:r>
            <a:r>
              <a:rPr lang="zh-CN" altLang="en-US" sz="3200" dirty="0" smtClean="0">
                <a:solidFill>
                  <a:schemeClr val="bg1"/>
                </a:solidFill>
              </a:rPr>
              <a:t>世纪中期</a:t>
            </a:r>
            <a:endParaRPr lang="zh-CN" altLang="en-US" sz="3200" dirty="0">
              <a:solidFill>
                <a:schemeClr val="bg1"/>
              </a:solidFill>
            </a:endParaRPr>
          </a:p>
        </p:txBody>
      </p:sp>
      <p:sp>
        <p:nvSpPr>
          <p:cNvPr id="9" name="TextBox 8"/>
          <p:cNvSpPr txBox="1"/>
          <p:nvPr/>
        </p:nvSpPr>
        <p:spPr>
          <a:xfrm>
            <a:off x="509139" y="5897599"/>
            <a:ext cx="2232248"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dirty="0" smtClean="0">
                <a:solidFill>
                  <a:schemeClr val="bg1"/>
                </a:solidFill>
              </a:rPr>
              <a:t>20</a:t>
            </a:r>
            <a:r>
              <a:rPr lang="zh-CN" altLang="en-US" sz="3200" dirty="0" smtClean="0">
                <a:solidFill>
                  <a:schemeClr val="bg1"/>
                </a:solidFill>
              </a:rPr>
              <a:t>世纪初</a:t>
            </a:r>
            <a:endParaRPr lang="zh-CN" altLang="en-US" sz="3200" dirty="0">
              <a:solidFill>
                <a:schemeClr val="bg1"/>
              </a:solidFill>
            </a:endParaRPr>
          </a:p>
        </p:txBody>
      </p:sp>
      <p:sp>
        <p:nvSpPr>
          <p:cNvPr id="10" name="TextBox 10"/>
          <p:cNvSpPr txBox="1"/>
          <p:nvPr/>
        </p:nvSpPr>
        <p:spPr>
          <a:xfrm>
            <a:off x="3415782" y="4414215"/>
            <a:ext cx="2785642" cy="107721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dirty="0" smtClean="0">
                <a:solidFill>
                  <a:schemeClr val="bg1"/>
                </a:solidFill>
              </a:rPr>
              <a:t>保守主义</a:t>
            </a:r>
            <a:r>
              <a:rPr lang="en-US" altLang="zh-CN" sz="3200" dirty="0" smtClean="0">
                <a:solidFill>
                  <a:schemeClr val="bg1"/>
                </a:solidFill>
              </a:rPr>
              <a:t>——</a:t>
            </a:r>
            <a:endParaRPr lang="en-US" altLang="zh-CN" sz="3200" dirty="0" smtClean="0">
              <a:solidFill>
                <a:schemeClr val="bg1"/>
              </a:solidFill>
            </a:endParaRPr>
          </a:p>
          <a:p>
            <a:r>
              <a:rPr lang="zh-CN" altLang="en-US" sz="3200" dirty="0" smtClean="0">
                <a:solidFill>
                  <a:schemeClr val="bg1"/>
                </a:solidFill>
              </a:rPr>
              <a:t>保守党</a:t>
            </a:r>
            <a:endParaRPr lang="zh-CN" altLang="en-US" sz="3200" dirty="0">
              <a:solidFill>
                <a:schemeClr val="bg1"/>
              </a:solidFill>
            </a:endParaRPr>
          </a:p>
        </p:txBody>
      </p:sp>
      <p:sp>
        <p:nvSpPr>
          <p:cNvPr id="11" name="TextBox 11"/>
          <p:cNvSpPr txBox="1"/>
          <p:nvPr/>
        </p:nvSpPr>
        <p:spPr>
          <a:xfrm>
            <a:off x="7497567" y="4414215"/>
            <a:ext cx="4251352" cy="107721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dirty="0" smtClean="0">
                <a:solidFill>
                  <a:schemeClr val="bg1"/>
                </a:solidFill>
              </a:rPr>
              <a:t>支持议会改革，带有自由主义倾向</a:t>
            </a:r>
            <a:r>
              <a:rPr lang="en-US" altLang="zh-CN" sz="3200" dirty="0" smtClean="0">
                <a:solidFill>
                  <a:schemeClr val="bg1"/>
                </a:solidFill>
              </a:rPr>
              <a:t>——</a:t>
            </a:r>
            <a:r>
              <a:rPr lang="zh-CN" altLang="en-US" sz="3200" dirty="0" smtClean="0">
                <a:solidFill>
                  <a:schemeClr val="bg1"/>
                </a:solidFill>
              </a:rPr>
              <a:t>自由党</a:t>
            </a:r>
            <a:endParaRPr lang="zh-CN" altLang="en-US" sz="3200" dirty="0">
              <a:solidFill>
                <a:schemeClr val="bg1"/>
              </a:solidFill>
            </a:endParaRPr>
          </a:p>
        </p:txBody>
      </p:sp>
      <p:sp>
        <p:nvSpPr>
          <p:cNvPr id="12" name="TextBox 12"/>
          <p:cNvSpPr txBox="1"/>
          <p:nvPr/>
        </p:nvSpPr>
        <p:spPr>
          <a:xfrm>
            <a:off x="3444424" y="5845002"/>
            <a:ext cx="1970139"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dirty="0" smtClean="0">
                <a:solidFill>
                  <a:schemeClr val="bg1"/>
                </a:solidFill>
              </a:rPr>
              <a:t>保守党</a:t>
            </a:r>
            <a:endParaRPr lang="zh-CN" altLang="en-US" sz="3200" dirty="0">
              <a:solidFill>
                <a:schemeClr val="bg1"/>
              </a:solidFill>
            </a:endParaRPr>
          </a:p>
        </p:txBody>
      </p:sp>
      <p:sp>
        <p:nvSpPr>
          <p:cNvPr id="13" name="TextBox 13"/>
          <p:cNvSpPr txBox="1"/>
          <p:nvPr/>
        </p:nvSpPr>
        <p:spPr>
          <a:xfrm>
            <a:off x="7569618" y="5876270"/>
            <a:ext cx="1918293"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dirty="0" smtClean="0">
                <a:solidFill>
                  <a:schemeClr val="bg1"/>
                </a:solidFill>
              </a:rPr>
              <a:t>工党</a:t>
            </a:r>
            <a:endParaRPr lang="zh-CN" altLang="en-US" sz="3200" dirty="0">
              <a:solidFill>
                <a:schemeClr val="bg1"/>
              </a:solidFill>
            </a:endParaRPr>
          </a:p>
        </p:txBody>
      </p:sp>
      <p:sp>
        <p:nvSpPr>
          <p:cNvPr id="14" name="矩形 13"/>
          <p:cNvSpPr/>
          <p:nvPr/>
        </p:nvSpPr>
        <p:spPr>
          <a:xfrm>
            <a:off x="350074" y="391561"/>
            <a:ext cx="2964273" cy="646331"/>
          </a:xfrm>
          <a:prstGeom prst="rect">
            <a:avLst/>
          </a:prstGeom>
          <a:solidFill>
            <a:schemeClr val="tx1">
              <a:alpha val="76000"/>
            </a:schemeClr>
          </a:solid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600" b="1" dirty="0" smtClean="0">
                <a:solidFill>
                  <a:schemeClr val="bg1"/>
                </a:solidFill>
              </a:rPr>
              <a:t>（三）两党制</a:t>
            </a:r>
            <a:endParaRPr lang="zh-CN" altLang="en-US" sz="3600" dirty="0">
              <a:solidFill>
                <a:schemeClr val="bg1"/>
              </a:solidFill>
            </a:endParaRPr>
          </a:p>
        </p:txBody>
      </p:sp>
      <p:sp>
        <p:nvSpPr>
          <p:cNvPr id="17" name="圆角矩形 16"/>
          <p:cNvSpPr/>
          <p:nvPr/>
        </p:nvSpPr>
        <p:spPr>
          <a:xfrm>
            <a:off x="220541" y="1101491"/>
            <a:ext cx="7078261" cy="646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solidFill>
                  <a:schemeClr val="tx1"/>
                </a:solidFill>
              </a:rPr>
              <a:t>根据教材知识链接，填表格   </a:t>
            </a:r>
            <a:r>
              <a:rPr lang="en-US" altLang="zh-CN" sz="3200" dirty="0" smtClean="0">
                <a:solidFill>
                  <a:schemeClr val="tx1"/>
                </a:solidFill>
              </a:rPr>
              <a:t>2</a:t>
            </a:r>
            <a:r>
              <a:rPr lang="zh-CN" altLang="en-US" sz="3200" dirty="0" smtClean="0">
                <a:solidFill>
                  <a:schemeClr val="tx1"/>
                </a:solidFill>
              </a:rPr>
              <a:t>分钟</a:t>
            </a:r>
            <a:endParaRPr lang="zh-CN" altLang="en-US" sz="3200" dirty="0">
              <a:solidFill>
                <a:schemeClr val="tx1"/>
              </a:solidFill>
            </a:endParaRPr>
          </a:p>
        </p:txBody>
      </p:sp>
      <p:sp>
        <p:nvSpPr>
          <p:cNvPr id="16" name="文本框 15"/>
          <p:cNvSpPr txBox="1"/>
          <p:nvPr/>
        </p:nvSpPr>
        <p:spPr>
          <a:xfrm>
            <a:off x="9899650" y="456565"/>
            <a:ext cx="1870075" cy="645160"/>
          </a:xfrm>
          <a:prstGeom prst="rect">
            <a:avLst/>
          </a:prstGeom>
          <a:solidFill>
            <a:schemeClr val="tx1">
              <a:alpha val="70000"/>
            </a:schemeClr>
          </a:solidFill>
        </p:spPr>
        <p:txBody>
          <a:bodyPr wrap="square" rtlCol="0">
            <a:spAutoFit/>
          </a:bodyPr>
          <a:p>
            <a:r>
              <a:rPr lang="en-US" altLang="zh-CN" sz="360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1.</a:t>
            </a:r>
            <a:r>
              <a:rPr lang="zh-CN" altLang="en-US" sz="360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概况</a:t>
            </a:r>
            <a:endParaRPr lang="zh-CN" altLang="en-US" sz="360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P spid="12"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fld id="{E4A17B91-3BF1-49FA-8556-7772634DBF89}" type="slidenum">
              <a:rPr lang="zh-CN" altLang="en-US" smtClean="0"/>
            </a:fld>
            <a:endParaRPr lang="zh-CN" altLang="en-US"/>
          </a:p>
        </p:txBody>
      </p:sp>
      <p:sp>
        <p:nvSpPr>
          <p:cNvPr id="12296" name="Text Box 12"/>
          <p:cNvSpPr txBox="1"/>
          <p:nvPr/>
        </p:nvSpPr>
        <p:spPr>
          <a:xfrm>
            <a:off x="360680" y="2615248"/>
            <a:ext cx="2160588" cy="645160"/>
          </a:xfrm>
          <a:prstGeom prst="rect">
            <a:avLst/>
          </a:prstGeom>
          <a:noFill/>
          <a:ln w="9525">
            <a:noFill/>
          </a:ln>
        </p:spPr>
        <p:txBody>
          <a:bodyPr anchor="t">
            <a:spAutoFit/>
          </a:bodyPr>
          <a:p>
            <a:pPr>
              <a:spcBef>
                <a:spcPct val="50000"/>
              </a:spcBef>
            </a:pPr>
            <a:r>
              <a:rPr lang="en-US" sz="3600" b="1">
                <a:solidFill>
                  <a:srgbClr val="FF0000"/>
                </a:solidFill>
                <a:latin typeface="黑体" panose="02010609060101010101" pitchFamily="49" charset="-122"/>
                <a:ea typeface="黑体" panose="02010609060101010101" pitchFamily="49" charset="-122"/>
              </a:rPr>
              <a:t>2.</a:t>
            </a:r>
            <a:r>
              <a:rPr lang="zh-CN" altLang="en-US" sz="3600" b="1">
                <a:solidFill>
                  <a:srgbClr val="FF0000"/>
                </a:solidFill>
                <a:latin typeface="黑体" panose="02010609060101010101" pitchFamily="49" charset="-122"/>
                <a:ea typeface="黑体" panose="02010609060101010101" pitchFamily="49" charset="-122"/>
              </a:rPr>
              <a:t>关系</a:t>
            </a:r>
            <a:r>
              <a:rPr lang="en-US" altLang="zh-CN" sz="3600" b="1">
                <a:solidFill>
                  <a:srgbClr val="FF0000"/>
                </a:solidFill>
                <a:latin typeface="黑体" panose="02010609060101010101" pitchFamily="49" charset="-122"/>
                <a:ea typeface="黑体" panose="02010609060101010101" pitchFamily="49" charset="-122"/>
              </a:rPr>
              <a:t>:</a:t>
            </a:r>
            <a:endParaRPr lang="en-US" altLang="zh-CN" sz="3600" b="1">
              <a:solidFill>
                <a:srgbClr val="FF0000"/>
              </a:solidFill>
              <a:latin typeface="黑体" panose="02010609060101010101" pitchFamily="49" charset="-122"/>
              <a:ea typeface="黑体" panose="02010609060101010101" pitchFamily="49" charset="-122"/>
            </a:endParaRPr>
          </a:p>
        </p:txBody>
      </p:sp>
      <p:sp>
        <p:nvSpPr>
          <p:cNvPr id="12298" name="Text Box 13"/>
          <p:cNvSpPr txBox="1"/>
          <p:nvPr/>
        </p:nvSpPr>
        <p:spPr>
          <a:xfrm>
            <a:off x="2305685" y="2660015"/>
            <a:ext cx="5013325" cy="645160"/>
          </a:xfrm>
          <a:prstGeom prst="rect">
            <a:avLst/>
          </a:prstGeom>
          <a:noFill/>
          <a:ln w="9525">
            <a:noFill/>
          </a:ln>
        </p:spPr>
        <p:txBody>
          <a:bodyPr wrap="square" anchor="t">
            <a:spAutoFit/>
          </a:bodyPr>
          <a:p>
            <a:pPr>
              <a:spcBef>
                <a:spcPct val="50000"/>
              </a:spcBef>
            </a:pPr>
            <a:r>
              <a:rPr lang="zh-CN" altLang="en-US" sz="3600" b="1">
                <a:solidFill>
                  <a:schemeClr val="bg1"/>
                </a:solidFill>
                <a:latin typeface="Arial" panose="020B0604020202020204" pitchFamily="34" charset="0"/>
                <a:ea typeface="宋体" panose="02010600030101010101" pitchFamily="2" charset="-122"/>
              </a:rPr>
              <a:t>竞争、监督、合作</a:t>
            </a:r>
            <a:endParaRPr lang="zh-CN" altLang="en-US" sz="3600" b="1">
              <a:solidFill>
                <a:schemeClr val="bg1"/>
              </a:solidFill>
              <a:latin typeface="Arial" panose="020B0604020202020204" pitchFamily="34" charset="0"/>
              <a:ea typeface="宋体" panose="02010600030101010101" pitchFamily="2" charset="-122"/>
            </a:endParaRPr>
          </a:p>
        </p:txBody>
      </p:sp>
      <p:sp>
        <p:nvSpPr>
          <p:cNvPr id="3" name="Text Box 14"/>
          <p:cNvSpPr txBox="1"/>
          <p:nvPr/>
        </p:nvSpPr>
        <p:spPr>
          <a:xfrm>
            <a:off x="360680" y="3191510"/>
            <a:ext cx="2087563" cy="645160"/>
          </a:xfrm>
          <a:prstGeom prst="rect">
            <a:avLst/>
          </a:prstGeom>
          <a:noFill/>
          <a:ln w="9525">
            <a:noFill/>
          </a:ln>
        </p:spPr>
        <p:txBody>
          <a:bodyPr anchor="t">
            <a:spAutoFit/>
          </a:bodyPr>
          <a:p>
            <a:pPr>
              <a:spcBef>
                <a:spcPct val="50000"/>
              </a:spcBef>
            </a:pPr>
            <a:r>
              <a:rPr lang="en-US" sz="3600" b="1">
                <a:solidFill>
                  <a:srgbClr val="FF0000"/>
                </a:solidFill>
                <a:latin typeface="黑体" panose="02010609060101010101" pitchFamily="49" charset="-122"/>
                <a:ea typeface="黑体" panose="02010609060101010101" pitchFamily="49" charset="-122"/>
              </a:rPr>
              <a:t>3.</a:t>
            </a:r>
            <a:r>
              <a:rPr lang="zh-CN" altLang="en-US" sz="3600" b="1">
                <a:solidFill>
                  <a:srgbClr val="FF0000"/>
                </a:solidFill>
                <a:latin typeface="黑体" panose="02010609060101010101" pitchFamily="49" charset="-122"/>
                <a:ea typeface="黑体" panose="02010609060101010101" pitchFamily="49" charset="-122"/>
              </a:rPr>
              <a:t>实质</a:t>
            </a:r>
            <a:r>
              <a:rPr lang="en-US" altLang="zh-CN" sz="3600" b="1">
                <a:solidFill>
                  <a:srgbClr val="FF0000"/>
                </a:solidFill>
                <a:latin typeface="黑体" panose="02010609060101010101" pitchFamily="49" charset="-122"/>
                <a:ea typeface="黑体" panose="02010609060101010101" pitchFamily="49" charset="-122"/>
              </a:rPr>
              <a:t>:</a:t>
            </a:r>
            <a:endParaRPr lang="en-US" altLang="zh-CN" sz="3600" b="1">
              <a:solidFill>
                <a:srgbClr val="FF0000"/>
              </a:solidFill>
              <a:latin typeface="黑体" panose="02010609060101010101" pitchFamily="49" charset="-122"/>
              <a:ea typeface="黑体" panose="02010609060101010101" pitchFamily="49" charset="-122"/>
            </a:endParaRPr>
          </a:p>
        </p:txBody>
      </p:sp>
      <p:sp>
        <p:nvSpPr>
          <p:cNvPr id="12300" name="Text Box 15"/>
          <p:cNvSpPr txBox="1"/>
          <p:nvPr/>
        </p:nvSpPr>
        <p:spPr>
          <a:xfrm>
            <a:off x="2305368" y="3262948"/>
            <a:ext cx="4781550" cy="645160"/>
          </a:xfrm>
          <a:prstGeom prst="rect">
            <a:avLst/>
          </a:prstGeom>
          <a:noFill/>
          <a:ln w="9525">
            <a:noFill/>
          </a:ln>
        </p:spPr>
        <p:txBody>
          <a:bodyPr anchor="t">
            <a:spAutoFit/>
          </a:bodyPr>
          <a:p>
            <a:pPr>
              <a:spcBef>
                <a:spcPct val="50000"/>
              </a:spcBef>
            </a:pPr>
            <a:r>
              <a:rPr lang="zh-CN" altLang="en-US" sz="3600" b="1">
                <a:solidFill>
                  <a:schemeClr val="bg1"/>
                </a:solidFill>
                <a:latin typeface="Arial" panose="020B0604020202020204" pitchFamily="34" charset="0"/>
                <a:ea typeface="宋体" panose="02010600030101010101" pitchFamily="2" charset="-122"/>
              </a:rPr>
              <a:t>资产阶级统治</a:t>
            </a:r>
            <a:endParaRPr lang="zh-CN" altLang="en-US" sz="3600" b="1">
              <a:solidFill>
                <a:schemeClr val="bg1"/>
              </a:solidFill>
              <a:latin typeface="Arial" panose="020B0604020202020204" pitchFamily="34" charset="0"/>
              <a:ea typeface="宋体" panose="02010600030101010101" pitchFamily="2" charset="-122"/>
            </a:endParaRPr>
          </a:p>
        </p:txBody>
      </p:sp>
      <p:sp>
        <p:nvSpPr>
          <p:cNvPr id="14" name="矩形 13"/>
          <p:cNvSpPr/>
          <p:nvPr/>
        </p:nvSpPr>
        <p:spPr>
          <a:xfrm>
            <a:off x="350074" y="391561"/>
            <a:ext cx="2964273" cy="646331"/>
          </a:xfrm>
          <a:prstGeom prst="rect">
            <a:avLst/>
          </a:prstGeom>
          <a:solidFill>
            <a:schemeClr val="tx1">
              <a:alpha val="76000"/>
            </a:schemeClr>
          </a:solid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600" b="1" dirty="0" smtClean="0">
                <a:solidFill>
                  <a:schemeClr val="bg1"/>
                </a:solidFill>
              </a:rPr>
              <a:t>（三）两党制</a:t>
            </a:r>
            <a:endParaRPr lang="zh-CN" altLang="en-US" sz="3600" dirty="0">
              <a:solidFill>
                <a:schemeClr val="bg1"/>
              </a:solidFill>
            </a:endParaRPr>
          </a:p>
        </p:txBody>
      </p:sp>
      <p:sp>
        <p:nvSpPr>
          <p:cNvPr id="4" name="文本框 12"/>
          <p:cNvSpPr txBox="1"/>
          <p:nvPr/>
        </p:nvSpPr>
        <p:spPr>
          <a:xfrm>
            <a:off x="2970530" y="4942205"/>
            <a:ext cx="7277100" cy="645160"/>
          </a:xfrm>
          <a:prstGeom prst="rect">
            <a:avLst/>
          </a:prstGeom>
          <a:solidFill>
            <a:schemeClr val="accent6">
              <a:lumMod val="20000"/>
              <a:lumOff val="80000"/>
            </a:schemeClr>
          </a:solidFill>
          <a:ln w="25400" cap="flat" cmpd="sng">
            <a:noFill/>
            <a:prstDash val="solid"/>
            <a:round/>
            <a:headEnd type="none" w="med" len="med"/>
            <a:tailEnd type="none" w="med" len="med"/>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dirty="0" smtClean="0">
                <a:solidFill>
                  <a:schemeClr val="bg1">
                    <a:lumMod val="50000"/>
                  </a:schemeClr>
                </a:solidFill>
                <a:latin typeface="华文中宋" panose="02010600040101010101" pitchFamily="2" charset="-122"/>
                <a:ea typeface="华文中宋" panose="02010600040101010101" pitchFamily="2" charset="-122"/>
              </a:rPr>
              <a:t>3.</a:t>
            </a:r>
            <a:r>
              <a:rPr lang="zh-CN" altLang="en-US" sz="3600" b="1" dirty="0" smtClean="0">
                <a:solidFill>
                  <a:schemeClr val="bg1">
                    <a:lumMod val="50000"/>
                  </a:schemeClr>
                </a:solidFill>
                <a:latin typeface="华文中宋" panose="02010600040101010101" pitchFamily="2" charset="-122"/>
                <a:ea typeface="华文中宋" panose="02010600040101010101" pitchFamily="2" charset="-122"/>
              </a:rPr>
              <a:t>首相</a:t>
            </a:r>
            <a:r>
              <a:rPr lang="zh-CN" altLang="en-US" sz="3600" b="1" dirty="0">
                <a:solidFill>
                  <a:schemeClr val="bg1">
                    <a:lumMod val="50000"/>
                  </a:schemeClr>
                </a:solidFill>
                <a:latin typeface="华文中宋" panose="02010600040101010101" pitchFamily="2" charset="-122"/>
                <a:ea typeface="华文中宋" panose="02010600040101010101" pitchFamily="2" charset="-122"/>
              </a:rPr>
              <a:t>由国王意愿</a:t>
            </a:r>
            <a:r>
              <a:rPr lang="zh-CN" altLang="en-US" sz="3600" b="1" dirty="0" smtClean="0">
                <a:solidFill>
                  <a:schemeClr val="bg1">
                    <a:lumMod val="50000"/>
                  </a:schemeClr>
                </a:solidFill>
                <a:latin typeface="华文中宋" panose="02010600040101010101" pitchFamily="2" charset="-122"/>
                <a:ea typeface="华文中宋" panose="02010600040101010101" pitchFamily="2" charset="-122"/>
              </a:rPr>
              <a:t>选任到</a:t>
            </a:r>
            <a:r>
              <a:rPr lang="zh-CN" altLang="en-US" sz="3600" b="1" dirty="0">
                <a:solidFill>
                  <a:schemeClr val="bg1">
                    <a:lumMod val="50000"/>
                  </a:schemeClr>
                </a:solidFill>
                <a:latin typeface="华文中宋" panose="02010600040101010101" pitchFamily="2" charset="-122"/>
                <a:ea typeface="华文中宋" panose="02010600040101010101" pitchFamily="2" charset="-122"/>
              </a:rPr>
              <a:t>形式任免</a:t>
            </a:r>
            <a:endParaRPr lang="zh-CN" altLang="en-US" sz="3600" b="1" dirty="0">
              <a:solidFill>
                <a:schemeClr val="bg1">
                  <a:lumMod val="50000"/>
                </a:schemeClr>
              </a:solidFill>
              <a:latin typeface="华文中宋" panose="02010600040101010101" pitchFamily="2" charset="-122"/>
              <a:ea typeface="华文中宋" panose="02010600040101010101" pitchFamily="2" charset="-122"/>
            </a:endParaRPr>
          </a:p>
        </p:txBody>
      </p:sp>
      <p:sp>
        <p:nvSpPr>
          <p:cNvPr id="17" name="矩形 16"/>
          <p:cNvSpPr/>
          <p:nvPr/>
        </p:nvSpPr>
        <p:spPr>
          <a:xfrm>
            <a:off x="349757" y="4941244"/>
            <a:ext cx="2492990" cy="646331"/>
          </a:xfrm>
          <a:prstGeom prst="rect">
            <a:avLst/>
          </a:prstGeom>
        </p:spPr>
        <p:txBody>
          <a:bodyPr wrap="none">
            <a:spAutoFit/>
          </a:bodyPr>
          <a:lstStyle/>
          <a:p>
            <a:r>
              <a:rPr lang="zh-CN" altLang="en-US" sz="3600" b="1" dirty="0">
                <a:solidFill>
                  <a:srgbClr val="3F3F3F">
                    <a:lumMod val="50000"/>
                  </a:srgbClr>
                </a:solidFill>
                <a:latin typeface="华文中宋" panose="02010600040101010101" pitchFamily="2" charset="-122"/>
                <a:ea typeface="华文中宋" panose="02010600040101010101" pitchFamily="2" charset="-122"/>
              </a:rPr>
              <a:t>权力变化：</a:t>
            </a:r>
            <a:endParaRPr lang="zh-CN" altLang="en-US" dirty="0"/>
          </a:p>
        </p:txBody>
      </p:sp>
      <p:sp>
        <p:nvSpPr>
          <p:cNvPr id="2050" name=" 2050"/>
          <p:cNvSpPr/>
          <p:nvPr/>
        </p:nvSpPr>
        <p:spPr bwMode="auto">
          <a:xfrm>
            <a:off x="10960100" y="391795"/>
            <a:ext cx="1088390" cy="956310"/>
          </a:xfrm>
          <a:custGeom>
            <a:avLst/>
            <a:gdLst>
              <a:gd name="T0" fmla="*/ 1362577 w 3409"/>
              <a:gd name="T1" fmla="*/ 0 h 3216"/>
              <a:gd name="T2" fmla="*/ 1238994 w 3409"/>
              <a:gd name="T3" fmla="*/ 128869 h 3216"/>
              <a:gd name="T4" fmla="*/ 338532 w 3409"/>
              <a:gd name="T5" fmla="*/ 620579 h 3216"/>
              <a:gd name="T6" fmla="*/ 302091 w 3409"/>
              <a:gd name="T7" fmla="*/ 646458 h 3216"/>
              <a:gd name="T8" fmla="*/ 128336 w 3409"/>
              <a:gd name="T9" fmla="*/ 1570197 h 3216"/>
              <a:gd name="T10" fmla="*/ 1298145 w 3409"/>
              <a:gd name="T11" fmla="*/ 1152428 h 3216"/>
              <a:gd name="T12" fmla="*/ 1426481 w 3409"/>
              <a:gd name="T13" fmla="*/ 1634632 h 3216"/>
              <a:gd name="T14" fmla="*/ 1362577 w 3409"/>
              <a:gd name="T15" fmla="*/ 1698538 h 3216"/>
              <a:gd name="T16" fmla="*/ 0 w 3409"/>
              <a:gd name="T17" fmla="*/ 1698538 h 3216"/>
              <a:gd name="T18" fmla="*/ 0 w 3409"/>
              <a:gd name="T19" fmla="*/ 574102 h 3216"/>
              <a:gd name="T20" fmla="*/ 7922 w 3409"/>
              <a:gd name="T21" fmla="*/ 543469 h 3216"/>
              <a:gd name="T22" fmla="*/ 303147 w 3409"/>
              <a:gd name="T23" fmla="*/ 0 h 3216"/>
              <a:gd name="T24" fmla="*/ 214421 w 3409"/>
              <a:gd name="T25" fmla="*/ 1143978 h 3216"/>
              <a:gd name="T26" fmla="*/ 371804 w 3409"/>
              <a:gd name="T27" fmla="*/ 1037819 h 3216"/>
              <a:gd name="T28" fmla="*/ 424617 w 3409"/>
              <a:gd name="T29" fmla="*/ 1292917 h 3216"/>
              <a:gd name="T30" fmla="*/ 414054 w 3409"/>
              <a:gd name="T31" fmla="*/ 1375309 h 3216"/>
              <a:gd name="T32" fmla="*/ 649072 w 3409"/>
              <a:gd name="T33" fmla="*/ 1408054 h 3216"/>
              <a:gd name="T34" fmla="*/ 908913 w 3409"/>
              <a:gd name="T35" fmla="*/ 1447666 h 3216"/>
              <a:gd name="T36" fmla="*/ 742552 w 3409"/>
              <a:gd name="T37" fmla="*/ 1344676 h 3216"/>
              <a:gd name="T38" fmla="*/ 592034 w 3409"/>
              <a:gd name="T39" fmla="*/ 1330416 h 3216"/>
              <a:gd name="T40" fmla="*/ 604181 w 3409"/>
              <a:gd name="T41" fmla="*/ 1279185 h 3216"/>
              <a:gd name="T42" fmla="*/ 665973 w 3409"/>
              <a:gd name="T43" fmla="*/ 1070565 h 3216"/>
              <a:gd name="T44" fmla="*/ 433067 w 3409"/>
              <a:gd name="T45" fmla="*/ 1185702 h 3216"/>
              <a:gd name="T46" fmla="*/ 474261 w 3409"/>
              <a:gd name="T47" fmla="*/ 954899 h 3216"/>
              <a:gd name="T48" fmla="*/ 354904 w 3409"/>
              <a:gd name="T49" fmla="*/ 173234 h 3216"/>
              <a:gd name="T50" fmla="*/ 281494 w 3409"/>
              <a:gd name="T51" fmla="*/ 577799 h 3216"/>
              <a:gd name="T52" fmla="*/ 960669 w 3409"/>
              <a:gd name="T53" fmla="*/ 921626 h 3216"/>
              <a:gd name="T54" fmla="*/ 931622 w 3409"/>
              <a:gd name="T55" fmla="*/ 1204716 h 3216"/>
              <a:gd name="T56" fmla="*/ 946410 w 3409"/>
              <a:gd name="T57" fmla="*/ 1309818 h 3216"/>
              <a:gd name="T58" fmla="*/ 1019292 w 3409"/>
              <a:gd name="T59" fmla="*/ 1256474 h 3216"/>
              <a:gd name="T60" fmla="*/ 960669 w 3409"/>
              <a:gd name="T61" fmla="*/ 921626 h 3216"/>
              <a:gd name="T62" fmla="*/ 1629283 w 3409"/>
              <a:gd name="T63" fmla="*/ 193304 h 3216"/>
              <a:gd name="T64" fmla="*/ 1383702 w 3409"/>
              <a:gd name="T65" fmla="*/ 199642 h 3216"/>
              <a:gd name="T66" fmla="*/ 1647767 w 3409"/>
              <a:gd name="T67" fmla="*/ 353862 h 3216"/>
              <a:gd name="T68" fmla="*/ 1476653 w 3409"/>
              <a:gd name="T69" fmla="*/ 773743 h 3216"/>
              <a:gd name="T70" fmla="*/ 1793003 w 3409"/>
              <a:gd name="T71" fmla="*/ 366538 h 3216"/>
              <a:gd name="T72" fmla="*/ 1770294 w 3409"/>
              <a:gd name="T73" fmla="*/ 314251 h 3216"/>
              <a:gd name="T74" fmla="*/ 1352014 w 3409"/>
              <a:gd name="T75" fmla="*/ 252985 h 3216"/>
              <a:gd name="T76" fmla="*/ 1255894 w 3409"/>
              <a:gd name="T77" fmla="*/ 1023559 h 3216"/>
              <a:gd name="T78" fmla="*/ 1352014 w 3409"/>
              <a:gd name="T79" fmla="*/ 252985 h 32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09" h="3216">
                <a:moveTo>
                  <a:pt x="646" y="0"/>
                </a:moveTo>
                <a:cubicBezTo>
                  <a:pt x="2580" y="0"/>
                  <a:pt x="2580" y="0"/>
                  <a:pt x="2580" y="0"/>
                </a:cubicBezTo>
                <a:cubicBezTo>
                  <a:pt x="2701" y="0"/>
                  <a:pt x="2701" y="0"/>
                  <a:pt x="2701" y="0"/>
                </a:cubicBezTo>
                <a:cubicBezTo>
                  <a:pt x="2346" y="244"/>
                  <a:pt x="2346" y="244"/>
                  <a:pt x="2346" y="244"/>
                </a:cubicBezTo>
                <a:cubicBezTo>
                  <a:pt x="810" y="244"/>
                  <a:pt x="810" y="244"/>
                  <a:pt x="810" y="244"/>
                </a:cubicBezTo>
                <a:cubicBezTo>
                  <a:pt x="641" y="1175"/>
                  <a:pt x="641" y="1175"/>
                  <a:pt x="641" y="1175"/>
                </a:cubicBezTo>
                <a:cubicBezTo>
                  <a:pt x="630" y="1234"/>
                  <a:pt x="630" y="1234"/>
                  <a:pt x="630" y="1234"/>
                </a:cubicBezTo>
                <a:cubicBezTo>
                  <a:pt x="572" y="1224"/>
                  <a:pt x="572" y="1224"/>
                  <a:pt x="572" y="1224"/>
                </a:cubicBezTo>
                <a:cubicBezTo>
                  <a:pt x="243" y="1169"/>
                  <a:pt x="243" y="1169"/>
                  <a:pt x="243" y="1169"/>
                </a:cubicBezTo>
                <a:cubicBezTo>
                  <a:pt x="243" y="2973"/>
                  <a:pt x="243" y="2973"/>
                  <a:pt x="243" y="2973"/>
                </a:cubicBezTo>
                <a:cubicBezTo>
                  <a:pt x="2458" y="2973"/>
                  <a:pt x="2458" y="2973"/>
                  <a:pt x="2458" y="2973"/>
                </a:cubicBezTo>
                <a:cubicBezTo>
                  <a:pt x="2458" y="2182"/>
                  <a:pt x="2458" y="2182"/>
                  <a:pt x="2458" y="2182"/>
                </a:cubicBezTo>
                <a:cubicBezTo>
                  <a:pt x="2701" y="1862"/>
                  <a:pt x="2701" y="1862"/>
                  <a:pt x="2701" y="1862"/>
                </a:cubicBezTo>
                <a:cubicBezTo>
                  <a:pt x="2701" y="3095"/>
                  <a:pt x="2701" y="3095"/>
                  <a:pt x="2701" y="3095"/>
                </a:cubicBezTo>
                <a:cubicBezTo>
                  <a:pt x="2701" y="3216"/>
                  <a:pt x="2701" y="3216"/>
                  <a:pt x="2701" y="3216"/>
                </a:cubicBezTo>
                <a:cubicBezTo>
                  <a:pt x="2580" y="3216"/>
                  <a:pt x="2580" y="3216"/>
                  <a:pt x="2580" y="3216"/>
                </a:cubicBezTo>
                <a:cubicBezTo>
                  <a:pt x="122" y="3216"/>
                  <a:pt x="122" y="3216"/>
                  <a:pt x="122" y="3216"/>
                </a:cubicBezTo>
                <a:cubicBezTo>
                  <a:pt x="0" y="3216"/>
                  <a:pt x="0" y="3216"/>
                  <a:pt x="0" y="3216"/>
                </a:cubicBezTo>
                <a:cubicBezTo>
                  <a:pt x="0" y="3095"/>
                  <a:pt x="0" y="3095"/>
                  <a:pt x="0" y="3095"/>
                </a:cubicBezTo>
                <a:cubicBezTo>
                  <a:pt x="0" y="1087"/>
                  <a:pt x="0" y="1087"/>
                  <a:pt x="0" y="1087"/>
                </a:cubicBezTo>
                <a:cubicBezTo>
                  <a:pt x="0" y="1057"/>
                  <a:pt x="0" y="1057"/>
                  <a:pt x="0" y="1057"/>
                </a:cubicBezTo>
                <a:cubicBezTo>
                  <a:pt x="15" y="1029"/>
                  <a:pt x="15" y="1029"/>
                  <a:pt x="15" y="1029"/>
                </a:cubicBezTo>
                <a:cubicBezTo>
                  <a:pt x="539" y="64"/>
                  <a:pt x="539" y="64"/>
                  <a:pt x="539" y="64"/>
                </a:cubicBezTo>
                <a:cubicBezTo>
                  <a:pt x="574" y="0"/>
                  <a:pt x="574" y="0"/>
                  <a:pt x="574" y="0"/>
                </a:cubicBezTo>
                <a:cubicBezTo>
                  <a:pt x="646" y="0"/>
                  <a:pt x="646" y="0"/>
                  <a:pt x="646" y="0"/>
                </a:cubicBezTo>
                <a:close/>
                <a:moveTo>
                  <a:pt x="406" y="2166"/>
                </a:moveTo>
                <a:cubicBezTo>
                  <a:pt x="567" y="2251"/>
                  <a:pt x="567" y="2251"/>
                  <a:pt x="567" y="2251"/>
                </a:cubicBezTo>
                <a:cubicBezTo>
                  <a:pt x="572" y="2241"/>
                  <a:pt x="717" y="1843"/>
                  <a:pt x="704" y="1965"/>
                </a:cubicBezTo>
                <a:cubicBezTo>
                  <a:pt x="692" y="2084"/>
                  <a:pt x="615" y="2249"/>
                  <a:pt x="647" y="2358"/>
                </a:cubicBezTo>
                <a:cubicBezTo>
                  <a:pt x="670" y="2436"/>
                  <a:pt x="719" y="2473"/>
                  <a:pt x="804" y="2448"/>
                </a:cubicBezTo>
                <a:cubicBezTo>
                  <a:pt x="839" y="2438"/>
                  <a:pt x="880" y="2419"/>
                  <a:pt x="923" y="2395"/>
                </a:cubicBezTo>
                <a:cubicBezTo>
                  <a:pt x="858" y="2470"/>
                  <a:pt x="802" y="2543"/>
                  <a:pt x="784" y="2604"/>
                </a:cubicBezTo>
                <a:cubicBezTo>
                  <a:pt x="758" y="2691"/>
                  <a:pt x="781" y="2756"/>
                  <a:pt x="879" y="2785"/>
                </a:cubicBezTo>
                <a:cubicBezTo>
                  <a:pt x="1012" y="2824"/>
                  <a:pt x="1133" y="2736"/>
                  <a:pt x="1229" y="2666"/>
                </a:cubicBezTo>
                <a:cubicBezTo>
                  <a:pt x="1239" y="2658"/>
                  <a:pt x="1248" y="2651"/>
                  <a:pt x="1257" y="2645"/>
                </a:cubicBezTo>
                <a:cubicBezTo>
                  <a:pt x="1367" y="2786"/>
                  <a:pt x="1720" y="2741"/>
                  <a:pt x="1721" y="2741"/>
                </a:cubicBezTo>
                <a:cubicBezTo>
                  <a:pt x="1698" y="2560"/>
                  <a:pt x="1698" y="2560"/>
                  <a:pt x="1698" y="2560"/>
                </a:cubicBezTo>
                <a:cubicBezTo>
                  <a:pt x="1697" y="2560"/>
                  <a:pt x="1415" y="2596"/>
                  <a:pt x="1406" y="2546"/>
                </a:cubicBezTo>
                <a:cubicBezTo>
                  <a:pt x="1388" y="2453"/>
                  <a:pt x="1337" y="2426"/>
                  <a:pt x="1262" y="2440"/>
                </a:cubicBezTo>
                <a:cubicBezTo>
                  <a:pt x="1216" y="2449"/>
                  <a:pt x="1172" y="2481"/>
                  <a:pt x="1121" y="2519"/>
                </a:cubicBezTo>
                <a:cubicBezTo>
                  <a:pt x="1079" y="2549"/>
                  <a:pt x="1030" y="2585"/>
                  <a:pt x="988" y="2602"/>
                </a:cubicBezTo>
                <a:cubicBezTo>
                  <a:pt x="1024" y="2552"/>
                  <a:pt x="1085" y="2486"/>
                  <a:pt x="1144" y="2422"/>
                </a:cubicBezTo>
                <a:cubicBezTo>
                  <a:pt x="1232" y="2326"/>
                  <a:pt x="1316" y="2235"/>
                  <a:pt x="1334" y="2167"/>
                </a:cubicBezTo>
                <a:cubicBezTo>
                  <a:pt x="1354" y="2089"/>
                  <a:pt x="1327" y="2045"/>
                  <a:pt x="1261" y="2027"/>
                </a:cubicBezTo>
                <a:cubicBezTo>
                  <a:pt x="1195" y="2010"/>
                  <a:pt x="1095" y="2074"/>
                  <a:pt x="984" y="2145"/>
                </a:cubicBezTo>
                <a:cubicBezTo>
                  <a:pt x="928" y="2181"/>
                  <a:pt x="869" y="2218"/>
                  <a:pt x="820" y="2245"/>
                </a:cubicBezTo>
                <a:cubicBezTo>
                  <a:pt x="826" y="2173"/>
                  <a:pt x="849" y="2064"/>
                  <a:pt x="868" y="1971"/>
                </a:cubicBezTo>
                <a:cubicBezTo>
                  <a:pt x="882" y="1905"/>
                  <a:pt x="894" y="1846"/>
                  <a:pt x="898" y="1808"/>
                </a:cubicBezTo>
                <a:cubicBezTo>
                  <a:pt x="990" y="1069"/>
                  <a:pt x="408" y="2163"/>
                  <a:pt x="406" y="2166"/>
                </a:cubicBezTo>
                <a:close/>
                <a:moveTo>
                  <a:pt x="672" y="328"/>
                </a:moveTo>
                <a:cubicBezTo>
                  <a:pt x="279" y="1052"/>
                  <a:pt x="279" y="1052"/>
                  <a:pt x="279" y="1052"/>
                </a:cubicBezTo>
                <a:cubicBezTo>
                  <a:pt x="533" y="1094"/>
                  <a:pt x="533" y="1094"/>
                  <a:pt x="533" y="1094"/>
                </a:cubicBezTo>
                <a:cubicBezTo>
                  <a:pt x="672" y="328"/>
                  <a:pt x="672" y="328"/>
                  <a:pt x="672" y="328"/>
                </a:cubicBezTo>
                <a:close/>
                <a:moveTo>
                  <a:pt x="1819" y="1745"/>
                </a:moveTo>
                <a:cubicBezTo>
                  <a:pt x="1730" y="2262"/>
                  <a:pt x="1730" y="2262"/>
                  <a:pt x="1730" y="2262"/>
                </a:cubicBezTo>
                <a:cubicBezTo>
                  <a:pt x="1764" y="2281"/>
                  <a:pt x="1764" y="2281"/>
                  <a:pt x="1764" y="2281"/>
                </a:cubicBezTo>
                <a:cubicBezTo>
                  <a:pt x="1723" y="2439"/>
                  <a:pt x="1723" y="2439"/>
                  <a:pt x="1723" y="2439"/>
                </a:cubicBezTo>
                <a:cubicBezTo>
                  <a:pt x="1792" y="2480"/>
                  <a:pt x="1792" y="2480"/>
                  <a:pt x="1792" y="2480"/>
                </a:cubicBezTo>
                <a:cubicBezTo>
                  <a:pt x="1905" y="2364"/>
                  <a:pt x="1905" y="2364"/>
                  <a:pt x="1905" y="2364"/>
                </a:cubicBezTo>
                <a:cubicBezTo>
                  <a:pt x="1930" y="2379"/>
                  <a:pt x="1930" y="2379"/>
                  <a:pt x="1930" y="2379"/>
                </a:cubicBezTo>
                <a:cubicBezTo>
                  <a:pt x="2319" y="2038"/>
                  <a:pt x="2319" y="2038"/>
                  <a:pt x="2319" y="2038"/>
                </a:cubicBezTo>
                <a:cubicBezTo>
                  <a:pt x="1819" y="1745"/>
                  <a:pt x="1819" y="1745"/>
                  <a:pt x="1819" y="1745"/>
                </a:cubicBezTo>
                <a:close/>
                <a:moveTo>
                  <a:pt x="3094" y="444"/>
                </a:moveTo>
                <a:cubicBezTo>
                  <a:pt x="3085" y="366"/>
                  <a:pt x="3085" y="366"/>
                  <a:pt x="3085" y="366"/>
                </a:cubicBezTo>
                <a:cubicBezTo>
                  <a:pt x="2885" y="248"/>
                  <a:pt x="2885" y="248"/>
                  <a:pt x="2885" y="248"/>
                </a:cubicBezTo>
                <a:cubicBezTo>
                  <a:pt x="2620" y="378"/>
                  <a:pt x="2620" y="378"/>
                  <a:pt x="2620" y="378"/>
                </a:cubicBezTo>
                <a:cubicBezTo>
                  <a:pt x="2848" y="511"/>
                  <a:pt x="2848" y="511"/>
                  <a:pt x="2848" y="511"/>
                </a:cubicBezTo>
                <a:cubicBezTo>
                  <a:pt x="3120" y="670"/>
                  <a:pt x="3120" y="670"/>
                  <a:pt x="3120" y="670"/>
                </a:cubicBezTo>
                <a:cubicBezTo>
                  <a:pt x="3201" y="718"/>
                  <a:pt x="3201" y="718"/>
                  <a:pt x="3201" y="718"/>
                </a:cubicBezTo>
                <a:cubicBezTo>
                  <a:pt x="3126" y="1003"/>
                  <a:pt x="2993" y="1253"/>
                  <a:pt x="2796" y="1465"/>
                </a:cubicBezTo>
                <a:cubicBezTo>
                  <a:pt x="2929" y="1589"/>
                  <a:pt x="2929" y="1589"/>
                  <a:pt x="2929" y="1589"/>
                </a:cubicBezTo>
                <a:cubicBezTo>
                  <a:pt x="3163" y="1336"/>
                  <a:pt x="3316" y="1037"/>
                  <a:pt x="3395" y="694"/>
                </a:cubicBezTo>
                <a:cubicBezTo>
                  <a:pt x="3409" y="629"/>
                  <a:pt x="3409" y="629"/>
                  <a:pt x="3409" y="629"/>
                </a:cubicBezTo>
                <a:cubicBezTo>
                  <a:pt x="3352" y="595"/>
                  <a:pt x="3352" y="595"/>
                  <a:pt x="3352" y="595"/>
                </a:cubicBezTo>
                <a:cubicBezTo>
                  <a:pt x="3094" y="444"/>
                  <a:pt x="3094" y="444"/>
                  <a:pt x="3094" y="444"/>
                </a:cubicBezTo>
                <a:close/>
                <a:moveTo>
                  <a:pt x="2560" y="479"/>
                </a:moveTo>
                <a:cubicBezTo>
                  <a:pt x="2250" y="824"/>
                  <a:pt x="2026" y="1215"/>
                  <a:pt x="1878" y="1645"/>
                </a:cubicBezTo>
                <a:cubicBezTo>
                  <a:pt x="2044" y="1743"/>
                  <a:pt x="2211" y="1841"/>
                  <a:pt x="2378" y="1938"/>
                </a:cubicBezTo>
                <a:cubicBezTo>
                  <a:pt x="2664" y="1579"/>
                  <a:pt x="2893" y="1191"/>
                  <a:pt x="3060" y="772"/>
                </a:cubicBezTo>
                <a:cubicBezTo>
                  <a:pt x="2894" y="675"/>
                  <a:pt x="2727" y="577"/>
                  <a:pt x="2560" y="47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8"/>
                                        </p:tgtEl>
                                        <p:attrNameLst>
                                          <p:attrName>style.visibility</p:attrName>
                                        </p:attrNameLst>
                                      </p:cBhvr>
                                      <p:to>
                                        <p:strVal val="visible"/>
                                      </p:to>
                                    </p:set>
                                    <p:animEffect transition="in" filter="blinds(horizontal)">
                                      <p:cBhvr>
                                        <p:cTn id="7" dur="500"/>
                                        <p:tgtEl>
                                          <p:spTgt spid="1229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300"/>
                                        </p:tgtEl>
                                        <p:attrNameLst>
                                          <p:attrName>style.visibility</p:attrName>
                                        </p:attrNameLst>
                                      </p:cBhvr>
                                      <p:to>
                                        <p:strVal val="visible"/>
                                      </p:to>
                                    </p:set>
                                    <p:animEffect transition="in" filter="blinds(horizontal)">
                                      <p:cBhvr>
                                        <p:cTn id="12" dur="500"/>
                                        <p:tgtEl>
                                          <p:spTgt spid="1230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8" grpId="0"/>
      <p:bldP spid="12300" grpId="0"/>
      <p:bldP spid="4" grpId="0" bldLvl="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副标题 6"/>
          <p:cNvSpPr>
            <a:spLocks noGrp="1"/>
          </p:cNvSpPr>
          <p:nvPr>
            <p:ph type="subTitle" idx="1"/>
            <p:custDataLst>
              <p:tags r:id="rId1"/>
            </p:custDataLst>
          </p:nvPr>
        </p:nvSpPr>
        <p:spPr>
          <a:xfrm>
            <a:off x="-22225" y="5423535"/>
            <a:ext cx="8809990" cy="1424305"/>
          </a:xfrm>
          <a:solidFill>
            <a:schemeClr val="tx1">
              <a:alpha val="77000"/>
            </a:schemeClr>
          </a:solidFill>
        </p:spPr>
        <p:txBody>
          <a:bodyPr>
            <a:noAutofit/>
          </a:bodyPr>
          <a:lstStyle/>
          <a:p>
            <a:pPr algn="l">
              <a:lnSpc>
                <a:spcPct val="120000"/>
              </a:lnSpc>
            </a:pPr>
            <a:r>
              <a:rPr lang="zh-CN" altLang="en-US" sz="3200" b="1" dirty="0" smtClean="0">
                <a:solidFill>
                  <a:srgbClr val="002060"/>
                </a:solidFill>
                <a:latin typeface="宋体" panose="02010600030101010101" pitchFamily="2" charset="-122"/>
                <a:ea typeface="宋体" panose="02010600030101010101" pitchFamily="2" charset="-122"/>
              </a:rPr>
              <a:t>课程标准：</a:t>
            </a:r>
            <a:endParaRPr lang="en-US" altLang="zh-CN" sz="3200" b="1" dirty="0" smtClean="0">
              <a:solidFill>
                <a:srgbClr val="002060"/>
              </a:solidFill>
              <a:latin typeface="宋体" panose="02010600030101010101" pitchFamily="2" charset="-122"/>
              <a:ea typeface="宋体" panose="02010600030101010101" pitchFamily="2" charset="-122"/>
            </a:endParaRPr>
          </a:p>
          <a:p>
            <a:pPr algn="l">
              <a:lnSpc>
                <a:spcPct val="120000"/>
              </a:lnSpc>
            </a:pPr>
            <a:r>
              <a:rPr lang="zh-CN" sz="3200" b="1" dirty="0" smtClean="0">
                <a:solidFill>
                  <a:srgbClr val="002060"/>
                </a:solidFill>
                <a:latin typeface="宋体" panose="02010600030101010101" pitchFamily="2" charset="-122"/>
                <a:ea typeface="宋体" panose="02010600030101010101" pitchFamily="2" charset="-122"/>
              </a:rPr>
              <a:t>认识资产阶级革命的发生和资本主义制度的确立</a:t>
            </a:r>
            <a:endParaRPr lang="zh-CN" sz="3200" b="1" dirty="0" smtClean="0">
              <a:solidFill>
                <a:srgbClr val="002060"/>
              </a:solidFill>
              <a:latin typeface="宋体" panose="02010600030101010101" pitchFamily="2" charset="-122"/>
              <a:ea typeface="宋体" panose="02010600030101010101" pitchFamily="2" charset="-122"/>
            </a:endParaRPr>
          </a:p>
        </p:txBody>
      </p:sp>
      <p:sp>
        <p:nvSpPr>
          <p:cNvPr id="6" name="标题 5"/>
          <p:cNvSpPr>
            <a:spLocks noGrp="1"/>
          </p:cNvSpPr>
          <p:nvPr>
            <p:ph type="ctrTitle"/>
            <p:custDataLst>
              <p:tags r:id="rId2"/>
            </p:custDataLst>
          </p:nvPr>
        </p:nvSpPr>
        <p:spPr/>
        <p:txBody>
          <a:bodyPr>
            <a:normAutofit/>
          </a:bodyPr>
          <a:lstStyle/>
          <a:p>
            <a:r>
              <a:rPr lang="zh-CN" altLang="en-US" sz="4800" dirty="0">
                <a:latin typeface="华文新魏" panose="02010800040101010101" pitchFamily="2" charset="-122"/>
                <a:ea typeface="华文新魏" panose="02010800040101010101" pitchFamily="2" charset="-122"/>
              </a:rPr>
              <a:t>第</a:t>
            </a:r>
            <a:r>
              <a:rPr lang="en-US" altLang="zh-CN" sz="4800" dirty="0">
                <a:latin typeface="华文新魏" panose="02010800040101010101" pitchFamily="2" charset="-122"/>
                <a:ea typeface="华文新魏" panose="02010800040101010101" pitchFamily="2" charset="-122"/>
              </a:rPr>
              <a:t>8</a:t>
            </a:r>
            <a:r>
              <a:rPr lang="zh-CN" altLang="en-US" sz="4800" dirty="0">
                <a:latin typeface="华文新魏" panose="02010800040101010101" pitchFamily="2" charset="-122"/>
                <a:ea typeface="华文新魏" panose="02010800040101010101" pitchFamily="2" charset="-122"/>
              </a:rPr>
              <a:t>课 英国的制度创新</a:t>
            </a:r>
            <a:endParaRPr lang="zh-CN" altLang="en-US" sz="4800" dirty="0">
              <a:latin typeface="华文新魏" panose="02010800040101010101" pitchFamily="2" charset="-122"/>
              <a:ea typeface="华文新魏" panose="02010800040101010101" pitchFamily="2" charset="-122"/>
            </a:endParaRPr>
          </a:p>
        </p:txBody>
      </p:sp>
      <p:sp>
        <p:nvSpPr>
          <p:cNvPr id="2" name="灯片编号占位符 1"/>
          <p:cNvSpPr>
            <a:spLocks noGrp="1"/>
          </p:cNvSpPr>
          <p:nvPr>
            <p:ph type="sldNum" sz="quarter" idx="12"/>
          </p:nvPr>
        </p:nvSpPr>
        <p:spPr/>
        <p:txBody>
          <a:bodyPr/>
          <a:p>
            <a:fld id="{E4A17B91-3BF1-49FA-8556-7772634DBF89}" type="slidenum">
              <a:rPr lang="zh-CN" altLang="en-US" smtClean="0"/>
            </a:fld>
            <a:endParaRPr lang="zh-CN" altLang="en-US"/>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E4A17B91-3BF1-49FA-8556-7772634DBF89}" type="slidenum">
              <a:rPr lang="zh-CN" altLang="en-US" smtClean="0"/>
            </a:fld>
            <a:endParaRPr lang="zh-CN" altLang="en-US"/>
          </a:p>
        </p:txBody>
      </p:sp>
      <p:sp>
        <p:nvSpPr>
          <p:cNvPr id="4" name="文本框 2"/>
          <p:cNvSpPr txBox="1"/>
          <p:nvPr/>
        </p:nvSpPr>
        <p:spPr>
          <a:xfrm>
            <a:off x="-1" y="0"/>
            <a:ext cx="12192001" cy="1077218"/>
          </a:xfrm>
          <a:prstGeom prst="rect">
            <a:avLst/>
          </a:prstGeom>
          <a:solidFill>
            <a:schemeClr val="tx1">
              <a:alpha val="74000"/>
            </a:schemeClr>
          </a:solidFill>
          <a:ln w="9525" cap="flat" cmpd="sng">
            <a:solidFill>
              <a:schemeClr val="tx1"/>
            </a:solidFill>
            <a:prstDash val="solid"/>
            <a:round/>
            <a:headEnd type="none" w="med" len="med"/>
            <a:tailEnd type="none" w="med" len="med"/>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dirty="0">
                <a:solidFill>
                  <a:schemeClr val="bg1"/>
                </a:solidFill>
                <a:latin typeface="微软雅黑" panose="020B0503020204020204" charset="-122"/>
                <a:ea typeface="微软雅黑" panose="020B0503020204020204" charset="-122"/>
              </a:rPr>
              <a:t>当历史车轮进入到英国工业革命时期，作为议员，你会发现此时英国政治上出现了什么问题？</a:t>
            </a:r>
            <a:endParaRPr lang="zh-CN" altLang="en-US" sz="3200" dirty="0">
              <a:solidFill>
                <a:schemeClr val="bg1"/>
              </a:solidFill>
              <a:latin typeface="微软雅黑" panose="020B0503020204020204" charset="-122"/>
              <a:ea typeface="微软雅黑" panose="020B0503020204020204" charset="-122"/>
            </a:endParaRPr>
          </a:p>
        </p:txBody>
      </p:sp>
      <p:sp>
        <p:nvSpPr>
          <p:cNvPr id="5" name="文本框 9"/>
          <p:cNvSpPr txBox="1"/>
          <p:nvPr/>
        </p:nvSpPr>
        <p:spPr>
          <a:xfrm>
            <a:off x="124690" y="6244374"/>
            <a:ext cx="11942618" cy="646331"/>
          </a:xfrm>
          <a:prstGeom prst="rect">
            <a:avLst/>
          </a:prstGeom>
          <a:solidFill>
            <a:schemeClr val="accent6">
              <a:lumMod val="20000"/>
              <a:lumOff val="80000"/>
            </a:schemeClr>
          </a:solidFill>
          <a:ln w="9525">
            <a:solidFill>
              <a:schemeClr val="accent1"/>
            </a:solid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600" b="1" dirty="0">
                <a:solidFill>
                  <a:schemeClr val="bg1">
                    <a:lumMod val="50000"/>
                  </a:schemeClr>
                </a:solidFill>
                <a:latin typeface="Calibri" panose="020F0502020204030204" charset="0"/>
                <a:ea typeface="宋体" panose="02010600030101010101" pitchFamily="2" charset="-122"/>
              </a:rPr>
              <a:t>选票分配与经济发展水平不成正比，需要重新的选举法</a:t>
            </a:r>
            <a:endParaRPr lang="zh-CN" altLang="en-US" sz="3600" b="1" dirty="0">
              <a:solidFill>
                <a:schemeClr val="bg1">
                  <a:lumMod val="50000"/>
                </a:schemeClr>
              </a:solidFill>
              <a:latin typeface="Calibri" panose="020F0502020204030204" charset="0"/>
              <a:ea typeface="宋体" panose="02010600030101010101" pitchFamily="2" charset="-122"/>
            </a:endParaRPr>
          </a:p>
        </p:txBody>
      </p:sp>
      <p:sp>
        <p:nvSpPr>
          <p:cNvPr id="7" name="TextBox 6"/>
          <p:cNvSpPr txBox="1"/>
          <p:nvPr/>
        </p:nvSpPr>
        <p:spPr>
          <a:xfrm>
            <a:off x="-2" y="1620981"/>
            <a:ext cx="12192001" cy="1569660"/>
          </a:xfrm>
          <a:prstGeom prst="rect">
            <a:avLst/>
          </a:prstGeom>
          <a:noFill/>
        </p:spPr>
        <p:txBody>
          <a:bodyPr wrap="square" rtlCol="0">
            <a:spAutoFit/>
          </a:bodyPr>
          <a:lstStyle/>
          <a:p>
            <a:r>
              <a:rPr lang="zh-CN" altLang="en-US" sz="3200" dirty="0" smtClean="0">
                <a:solidFill>
                  <a:schemeClr val="bg1">
                    <a:lumMod val="50000"/>
                  </a:schemeClr>
                </a:solidFill>
              </a:rPr>
              <a:t>随着国家经济发展，特别是产业革命长足进步，国家的经济地理和人口分布发生了巨大变化，资本主义经济的重心逐渐由东南向煤铁矿藏丰富、动力资源充足的西北、北部地区转移。</a:t>
            </a:r>
            <a:endParaRPr lang="zh-CN" altLang="en-US" sz="3200" dirty="0">
              <a:solidFill>
                <a:schemeClr val="bg1">
                  <a:lumMod val="50000"/>
                </a:schemeClr>
              </a:solidFill>
            </a:endParaRPr>
          </a:p>
        </p:txBody>
      </p:sp>
      <p:sp>
        <p:nvSpPr>
          <p:cNvPr id="8" name="TextBox 7"/>
          <p:cNvSpPr txBox="1"/>
          <p:nvPr/>
        </p:nvSpPr>
        <p:spPr>
          <a:xfrm>
            <a:off x="-3" y="3366655"/>
            <a:ext cx="12192001" cy="2554545"/>
          </a:xfrm>
          <a:prstGeom prst="rect">
            <a:avLst/>
          </a:prstGeom>
          <a:noFill/>
        </p:spPr>
        <p:txBody>
          <a:bodyPr wrap="square" rtlCol="0">
            <a:spAutoFit/>
          </a:bodyPr>
          <a:lstStyle/>
          <a:p>
            <a:r>
              <a:rPr lang="en-US" altLang="zh-CN" sz="3200" dirty="0" smtClean="0">
                <a:solidFill>
                  <a:schemeClr val="bg1">
                    <a:lumMod val="50000"/>
                  </a:schemeClr>
                </a:solidFill>
                <a:latin typeface="+mn-ea"/>
              </a:rPr>
              <a:t>1831</a:t>
            </a:r>
            <a:r>
              <a:rPr lang="zh-CN" altLang="en-US" sz="3200" dirty="0" smtClean="0">
                <a:solidFill>
                  <a:schemeClr val="bg1">
                    <a:lumMod val="50000"/>
                  </a:schemeClr>
                </a:solidFill>
                <a:latin typeface="+mn-ea"/>
              </a:rPr>
              <a:t>年英格兰南端的</a:t>
            </a:r>
            <a:r>
              <a:rPr lang="en-US" altLang="zh-CN" sz="3200" dirty="0" smtClean="0">
                <a:solidFill>
                  <a:schemeClr val="bg1">
                    <a:lumMod val="50000"/>
                  </a:schemeClr>
                </a:solidFill>
                <a:latin typeface="+mn-ea"/>
              </a:rPr>
              <a:t>10</a:t>
            </a:r>
            <a:r>
              <a:rPr lang="zh-CN" altLang="en-US" sz="3200" dirty="0" smtClean="0">
                <a:solidFill>
                  <a:schemeClr val="bg1">
                    <a:lumMod val="50000"/>
                  </a:schemeClr>
                </a:solidFill>
                <a:latin typeface="+mn-ea"/>
              </a:rPr>
              <a:t>个郡只有</a:t>
            </a:r>
            <a:r>
              <a:rPr lang="en-US" altLang="zh-CN" sz="3200" dirty="0" smtClean="0">
                <a:solidFill>
                  <a:schemeClr val="bg1">
                    <a:lumMod val="50000"/>
                  </a:schemeClr>
                </a:solidFill>
                <a:latin typeface="+mn-ea"/>
              </a:rPr>
              <a:t>326</a:t>
            </a:r>
            <a:r>
              <a:rPr lang="zh-CN" altLang="en-US" sz="3200" dirty="0" smtClean="0">
                <a:solidFill>
                  <a:schemeClr val="bg1">
                    <a:lumMod val="50000"/>
                  </a:schemeClr>
                </a:solidFill>
                <a:latin typeface="+mn-ea"/>
              </a:rPr>
              <a:t>万人口，却拥有</a:t>
            </a:r>
            <a:r>
              <a:rPr lang="en-US" altLang="zh-CN" sz="3200" dirty="0" smtClean="0">
                <a:solidFill>
                  <a:schemeClr val="bg1">
                    <a:lumMod val="50000"/>
                  </a:schemeClr>
                </a:solidFill>
                <a:latin typeface="+mn-ea"/>
              </a:rPr>
              <a:t>325</a:t>
            </a:r>
            <a:r>
              <a:rPr lang="zh-CN" altLang="en-US" sz="3200" dirty="0" smtClean="0">
                <a:solidFill>
                  <a:schemeClr val="bg1">
                    <a:lumMod val="50000"/>
                  </a:schemeClr>
                </a:solidFill>
                <a:latin typeface="+mn-ea"/>
              </a:rPr>
              <a:t>个下院席位，而北方的</a:t>
            </a:r>
            <a:r>
              <a:rPr lang="en-US" altLang="zh-CN" sz="3200" dirty="0" smtClean="0">
                <a:solidFill>
                  <a:schemeClr val="bg1">
                    <a:lumMod val="50000"/>
                  </a:schemeClr>
                </a:solidFill>
                <a:latin typeface="+mn-ea"/>
              </a:rPr>
              <a:t>6</a:t>
            </a:r>
            <a:r>
              <a:rPr lang="zh-CN" altLang="en-US" sz="3200" dirty="0" smtClean="0">
                <a:solidFill>
                  <a:schemeClr val="bg1">
                    <a:lumMod val="50000"/>
                  </a:schemeClr>
                </a:solidFill>
                <a:latin typeface="+mn-ea"/>
              </a:rPr>
              <a:t>个郡人口已增长至</a:t>
            </a:r>
            <a:r>
              <a:rPr lang="en-US" altLang="zh-CN" sz="3200" dirty="0" smtClean="0">
                <a:solidFill>
                  <a:schemeClr val="bg1">
                    <a:lumMod val="50000"/>
                  </a:schemeClr>
                </a:solidFill>
                <a:latin typeface="+mn-ea"/>
              </a:rPr>
              <a:t>360</a:t>
            </a:r>
            <a:r>
              <a:rPr lang="zh-CN" altLang="en-US" sz="3200" dirty="0" smtClean="0">
                <a:solidFill>
                  <a:schemeClr val="bg1">
                    <a:lumMod val="50000"/>
                  </a:schemeClr>
                </a:solidFill>
                <a:latin typeface="+mn-ea"/>
              </a:rPr>
              <a:t>万人，在下院只占有</a:t>
            </a:r>
            <a:r>
              <a:rPr lang="en-US" altLang="zh-CN" sz="3200" dirty="0" smtClean="0">
                <a:solidFill>
                  <a:schemeClr val="bg1">
                    <a:lumMod val="50000"/>
                  </a:schemeClr>
                </a:solidFill>
                <a:latin typeface="+mn-ea"/>
              </a:rPr>
              <a:t>68</a:t>
            </a:r>
            <a:r>
              <a:rPr lang="zh-CN" altLang="en-US" sz="3200" dirty="0" smtClean="0">
                <a:solidFill>
                  <a:schemeClr val="bg1">
                    <a:lumMod val="50000"/>
                  </a:schemeClr>
                </a:solidFill>
                <a:latin typeface="+mn-ea"/>
              </a:rPr>
              <a:t>席；以“衰败选区”最多而著称的</a:t>
            </a:r>
            <a:r>
              <a:rPr lang="en-US" altLang="zh-CN" sz="3200" dirty="0" smtClean="0">
                <a:solidFill>
                  <a:schemeClr val="bg1">
                    <a:lumMod val="50000"/>
                  </a:schemeClr>
                </a:solidFill>
                <a:latin typeface="+mn-ea"/>
              </a:rPr>
              <a:t>30</a:t>
            </a:r>
            <a:r>
              <a:rPr lang="zh-CN" altLang="en-US" sz="3200" dirty="0" smtClean="0">
                <a:solidFill>
                  <a:schemeClr val="bg1">
                    <a:lumMod val="50000"/>
                  </a:schemeClr>
                </a:solidFill>
                <a:latin typeface="+mn-ea"/>
              </a:rPr>
              <a:t>万人口的康沃尔郡有权选派</a:t>
            </a:r>
            <a:r>
              <a:rPr lang="en-US" altLang="zh-CN" sz="3200" dirty="0" smtClean="0">
                <a:solidFill>
                  <a:schemeClr val="bg1">
                    <a:lumMod val="50000"/>
                  </a:schemeClr>
                </a:solidFill>
                <a:latin typeface="+mn-ea"/>
              </a:rPr>
              <a:t>44</a:t>
            </a:r>
            <a:r>
              <a:rPr lang="zh-CN" altLang="en-US" sz="3200" dirty="0" smtClean="0">
                <a:solidFill>
                  <a:schemeClr val="bg1">
                    <a:lumMod val="50000"/>
                  </a:schemeClr>
                </a:solidFill>
                <a:latin typeface="+mn-ea"/>
              </a:rPr>
              <a:t>名议员，而新的大工业城市如曼彻斯特、伯明翰等，他们却完全没有向议会选派议员的权利。</a:t>
            </a:r>
            <a:r>
              <a:rPr lang="en-US" altLang="zh-CN" sz="3200" dirty="0" smtClean="0">
                <a:solidFill>
                  <a:schemeClr val="bg1">
                    <a:lumMod val="50000"/>
                  </a:schemeClr>
                </a:solidFill>
                <a:latin typeface="+mn-ea"/>
              </a:rPr>
              <a:t>——</a:t>
            </a:r>
            <a:r>
              <a:rPr lang="zh-CN" altLang="en-US" sz="3200" dirty="0" smtClean="0">
                <a:solidFill>
                  <a:schemeClr val="bg1">
                    <a:lumMod val="50000"/>
                  </a:schemeClr>
                </a:solidFill>
                <a:latin typeface="+mn-ea"/>
              </a:rPr>
              <a:t>程汉大</a:t>
            </a:r>
            <a:r>
              <a:rPr lang="en-US" altLang="zh-CN" sz="3200" dirty="0" smtClean="0">
                <a:solidFill>
                  <a:schemeClr val="bg1">
                    <a:lumMod val="50000"/>
                  </a:schemeClr>
                </a:solidFill>
                <a:latin typeface="+mn-ea"/>
              </a:rPr>
              <a:t>《</a:t>
            </a:r>
            <a:r>
              <a:rPr lang="zh-CN" altLang="en-US" sz="3200" dirty="0" smtClean="0">
                <a:solidFill>
                  <a:schemeClr val="bg1">
                    <a:lumMod val="50000"/>
                  </a:schemeClr>
                </a:solidFill>
                <a:latin typeface="+mn-ea"/>
              </a:rPr>
              <a:t>英国政治制度史</a:t>
            </a:r>
            <a:r>
              <a:rPr lang="en-US" altLang="zh-CN" sz="3200" dirty="0" smtClean="0">
                <a:solidFill>
                  <a:schemeClr val="bg1">
                    <a:lumMod val="50000"/>
                  </a:schemeClr>
                </a:solidFill>
                <a:latin typeface="+mn-ea"/>
              </a:rPr>
              <a:t>》</a:t>
            </a:r>
            <a:endParaRPr lang="zh-CN" altLang="en-US" sz="3200" dirty="0">
              <a:solidFill>
                <a:schemeClr val="bg1">
                  <a:lumMod val="50000"/>
                </a:schemeClr>
              </a:solidFill>
              <a:latin typeface="+mn-ea"/>
            </a:endParaRPr>
          </a:p>
        </p:txBody>
      </p:sp>
      <p:cxnSp>
        <p:nvCxnSpPr>
          <p:cNvPr id="6" name="直接连接符 5"/>
          <p:cNvCxnSpPr/>
          <p:nvPr/>
        </p:nvCxnSpPr>
        <p:spPr>
          <a:xfrm>
            <a:off x="5749636" y="3948545"/>
            <a:ext cx="577734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918364" y="4405745"/>
            <a:ext cx="51261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928255" y="5389418"/>
            <a:ext cx="59990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E4A17B91-3BF1-49FA-8556-7772634DBF89}" type="slidenum">
              <a:rPr lang="zh-CN" altLang="en-US" smtClean="0"/>
            </a:fld>
            <a:endParaRPr lang="zh-CN" altLang="en-US"/>
          </a:p>
        </p:txBody>
      </p:sp>
      <p:sp>
        <p:nvSpPr>
          <p:cNvPr id="3" name="文本框 3"/>
          <p:cNvSpPr txBox="1"/>
          <p:nvPr/>
        </p:nvSpPr>
        <p:spPr>
          <a:xfrm>
            <a:off x="576354" y="2308227"/>
            <a:ext cx="11224605" cy="3416320"/>
          </a:xfrm>
          <a:prstGeom prst="rect">
            <a:avLst/>
          </a:prstGeom>
          <a:noFill/>
          <a:ln w="9525" cap="flat" cmpd="sng">
            <a:solidFill>
              <a:schemeClr val="tx1"/>
            </a:solidFill>
            <a:prstDash val="solid"/>
            <a:round/>
            <a:headEnd type="none" w="med" len="med"/>
            <a:tailEnd type="none" w="med" len="med"/>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dirty="0">
                <a:solidFill>
                  <a:schemeClr val="bg1">
                    <a:lumMod val="50000"/>
                  </a:schemeClr>
                </a:solidFill>
                <a:latin typeface="华文新魏" panose="02010800040101010101" pitchFamily="2" charset="-122"/>
                <a:ea typeface="华文新魏" panose="02010800040101010101" pitchFamily="2" charset="-122"/>
              </a:rPr>
              <a:t>1832</a:t>
            </a:r>
            <a:r>
              <a:rPr lang="zh-CN" altLang="en-US" sz="3600" dirty="0">
                <a:solidFill>
                  <a:schemeClr val="bg1">
                    <a:lumMod val="50000"/>
                  </a:schemeClr>
                </a:solidFill>
                <a:latin typeface="华文新魏" panose="02010800040101010101" pitchFamily="2" charset="-122"/>
                <a:ea typeface="华文新魏" panose="02010800040101010101" pitchFamily="2" charset="-122"/>
              </a:rPr>
              <a:t>年，英国政府进行了第一次议会选举制度改革</a:t>
            </a:r>
            <a:r>
              <a:rPr lang="zh-CN" altLang="en-US" sz="3600" dirty="0" smtClean="0">
                <a:solidFill>
                  <a:schemeClr val="bg1">
                    <a:lumMod val="50000"/>
                  </a:schemeClr>
                </a:solidFill>
                <a:latin typeface="华文新魏" panose="02010800040101010101" pitchFamily="2" charset="-122"/>
                <a:ea typeface="华文新魏" panose="02010800040101010101" pitchFamily="2" charset="-122"/>
              </a:rPr>
              <a:t>，</a:t>
            </a:r>
            <a:endParaRPr lang="en-US" altLang="zh-CN" sz="3600" dirty="0" smtClean="0">
              <a:solidFill>
                <a:schemeClr val="bg1">
                  <a:lumMod val="50000"/>
                </a:schemeClr>
              </a:solidFill>
              <a:latin typeface="华文新魏" panose="02010800040101010101" pitchFamily="2" charset="-122"/>
              <a:ea typeface="华文新魏" panose="02010800040101010101" pitchFamily="2" charset="-122"/>
            </a:endParaRPr>
          </a:p>
          <a:p>
            <a:r>
              <a:rPr lang="zh-CN" altLang="en-US" sz="3600" dirty="0" smtClean="0">
                <a:solidFill>
                  <a:schemeClr val="bg1">
                    <a:lumMod val="50000"/>
                  </a:schemeClr>
                </a:solidFill>
                <a:latin typeface="华文新魏" panose="02010800040101010101" pitchFamily="2" charset="-122"/>
                <a:ea typeface="华文新魏" panose="02010800040101010101" pitchFamily="2" charset="-122"/>
              </a:rPr>
              <a:t>颁布</a:t>
            </a:r>
            <a:r>
              <a:rPr lang="zh-CN" altLang="en-US" sz="3600" dirty="0">
                <a:solidFill>
                  <a:schemeClr val="bg1">
                    <a:lumMod val="50000"/>
                  </a:schemeClr>
                </a:solidFill>
                <a:latin typeface="华文新魏" panose="02010800040101010101" pitchFamily="2" charset="-122"/>
                <a:ea typeface="华文新魏" panose="02010800040101010101" pitchFamily="2" charset="-122"/>
              </a:rPr>
              <a:t>《选举改革法》</a:t>
            </a:r>
            <a:r>
              <a:rPr lang="zh-CN" altLang="en-US" sz="3600" dirty="0" smtClean="0">
                <a:solidFill>
                  <a:schemeClr val="bg1">
                    <a:lumMod val="50000"/>
                  </a:schemeClr>
                </a:solidFill>
                <a:latin typeface="华文新魏" panose="02010800040101010101" pitchFamily="2" charset="-122"/>
                <a:ea typeface="华文新魏" panose="02010800040101010101" pitchFamily="2" charset="-122"/>
              </a:rPr>
              <a:t>，</a:t>
            </a:r>
            <a:endParaRPr lang="en-US" altLang="zh-CN" sz="3600" dirty="0" smtClean="0">
              <a:solidFill>
                <a:schemeClr val="bg1">
                  <a:lumMod val="50000"/>
                </a:schemeClr>
              </a:solidFill>
              <a:latin typeface="华文新魏" panose="02010800040101010101" pitchFamily="2" charset="-122"/>
              <a:ea typeface="华文新魏" panose="02010800040101010101" pitchFamily="2" charset="-122"/>
            </a:endParaRPr>
          </a:p>
          <a:p>
            <a:r>
              <a:rPr lang="zh-CN" altLang="en-US" sz="3600" dirty="0" smtClean="0">
                <a:solidFill>
                  <a:schemeClr val="bg1">
                    <a:lumMod val="50000"/>
                  </a:schemeClr>
                </a:solidFill>
                <a:latin typeface="华文新魏" panose="02010800040101010101" pitchFamily="2" charset="-122"/>
                <a:ea typeface="华文新魏" panose="02010800040101010101" pitchFamily="2" charset="-122"/>
              </a:rPr>
              <a:t>改革</a:t>
            </a:r>
            <a:r>
              <a:rPr lang="zh-CN" altLang="en-US" sz="3600" dirty="0">
                <a:solidFill>
                  <a:schemeClr val="bg1">
                    <a:lumMod val="50000"/>
                  </a:schemeClr>
                </a:solidFill>
                <a:latin typeface="华文新魏" panose="02010800040101010101" pitchFamily="2" charset="-122"/>
                <a:ea typeface="华文新魏" panose="02010800040101010101" pitchFamily="2" charset="-122"/>
              </a:rPr>
              <a:t>法案降低了选民的财产和身份要求</a:t>
            </a:r>
            <a:r>
              <a:rPr lang="zh-CN" altLang="en-US" sz="3600" dirty="0" smtClean="0">
                <a:solidFill>
                  <a:schemeClr val="bg1">
                    <a:lumMod val="50000"/>
                  </a:schemeClr>
                </a:solidFill>
                <a:latin typeface="华文新魏" panose="02010800040101010101" pitchFamily="2" charset="-122"/>
                <a:ea typeface="华文新魏" panose="02010800040101010101" pitchFamily="2" charset="-122"/>
              </a:rPr>
              <a:t>，</a:t>
            </a:r>
            <a:endParaRPr lang="en-US" altLang="zh-CN" sz="3600" dirty="0" smtClean="0">
              <a:solidFill>
                <a:schemeClr val="bg1">
                  <a:lumMod val="50000"/>
                </a:schemeClr>
              </a:solidFill>
              <a:latin typeface="华文新魏" panose="02010800040101010101" pitchFamily="2" charset="-122"/>
              <a:ea typeface="华文新魏" panose="02010800040101010101" pitchFamily="2" charset="-122"/>
            </a:endParaRPr>
          </a:p>
          <a:p>
            <a:r>
              <a:rPr lang="zh-CN" altLang="en-US" sz="3600" dirty="0" smtClean="0">
                <a:solidFill>
                  <a:schemeClr val="bg1">
                    <a:lumMod val="50000"/>
                  </a:schemeClr>
                </a:solidFill>
                <a:latin typeface="华文新魏" panose="02010800040101010101" pitchFamily="2" charset="-122"/>
                <a:ea typeface="华文新魏" panose="02010800040101010101" pitchFamily="2" charset="-122"/>
              </a:rPr>
              <a:t>并且</a:t>
            </a:r>
            <a:r>
              <a:rPr lang="zh-CN" altLang="en-US" sz="3600" dirty="0">
                <a:solidFill>
                  <a:schemeClr val="bg1">
                    <a:lumMod val="50000"/>
                  </a:schemeClr>
                </a:solidFill>
                <a:latin typeface="华文新魏" panose="02010800040101010101" pitchFamily="2" charset="-122"/>
                <a:ea typeface="华文新魏" panose="02010800040101010101" pitchFamily="2" charset="-122"/>
              </a:rPr>
              <a:t>取消了一些人口很少的选区</a:t>
            </a:r>
            <a:r>
              <a:rPr lang="zh-CN" altLang="en-US" sz="3600" dirty="0" smtClean="0">
                <a:solidFill>
                  <a:schemeClr val="bg1">
                    <a:lumMod val="50000"/>
                  </a:schemeClr>
                </a:solidFill>
                <a:latin typeface="华文新魏" panose="02010800040101010101" pitchFamily="2" charset="-122"/>
                <a:ea typeface="华文新魏" panose="02010800040101010101" pitchFamily="2" charset="-122"/>
              </a:rPr>
              <a:t>，</a:t>
            </a:r>
            <a:endParaRPr lang="en-US" altLang="zh-CN" sz="3600" dirty="0" smtClean="0">
              <a:solidFill>
                <a:schemeClr val="bg1">
                  <a:lumMod val="50000"/>
                </a:schemeClr>
              </a:solidFill>
              <a:latin typeface="华文新魏" panose="02010800040101010101" pitchFamily="2" charset="-122"/>
              <a:ea typeface="华文新魏" panose="02010800040101010101" pitchFamily="2" charset="-122"/>
            </a:endParaRPr>
          </a:p>
          <a:p>
            <a:r>
              <a:rPr lang="zh-CN" altLang="en-US" sz="3600" dirty="0" smtClean="0">
                <a:solidFill>
                  <a:schemeClr val="bg1">
                    <a:lumMod val="50000"/>
                  </a:schemeClr>
                </a:solidFill>
                <a:latin typeface="华文新魏" panose="02010800040101010101" pitchFamily="2" charset="-122"/>
                <a:ea typeface="华文新魏" panose="02010800040101010101" pitchFamily="2" charset="-122"/>
              </a:rPr>
              <a:t>增加</a:t>
            </a:r>
            <a:r>
              <a:rPr lang="zh-CN" altLang="en-US" sz="3600" dirty="0">
                <a:solidFill>
                  <a:schemeClr val="bg1">
                    <a:lumMod val="50000"/>
                  </a:schemeClr>
                </a:solidFill>
                <a:latin typeface="华文新魏" panose="02010800040101010101" pitchFamily="2" charset="-122"/>
                <a:ea typeface="华文新魏" panose="02010800040101010101" pitchFamily="2" charset="-122"/>
              </a:rPr>
              <a:t>了一些新兴工业区为选区</a:t>
            </a:r>
            <a:r>
              <a:rPr lang="zh-CN" altLang="en-US" sz="3600" dirty="0" smtClean="0">
                <a:solidFill>
                  <a:schemeClr val="bg1">
                    <a:lumMod val="50000"/>
                  </a:schemeClr>
                </a:solidFill>
                <a:latin typeface="华文新魏" panose="02010800040101010101" pitchFamily="2" charset="-122"/>
                <a:ea typeface="华文新魏" panose="02010800040101010101" pitchFamily="2" charset="-122"/>
              </a:rPr>
              <a:t>，</a:t>
            </a:r>
            <a:endParaRPr lang="en-US" altLang="zh-CN" sz="3600" dirty="0" smtClean="0">
              <a:solidFill>
                <a:schemeClr val="bg1">
                  <a:lumMod val="50000"/>
                </a:schemeClr>
              </a:solidFill>
              <a:latin typeface="华文新魏" panose="02010800040101010101" pitchFamily="2" charset="-122"/>
              <a:ea typeface="华文新魏" panose="02010800040101010101" pitchFamily="2" charset="-122"/>
            </a:endParaRPr>
          </a:p>
          <a:p>
            <a:r>
              <a:rPr lang="zh-CN" altLang="en-US" sz="3600" dirty="0" smtClean="0">
                <a:solidFill>
                  <a:schemeClr val="bg1">
                    <a:lumMod val="50000"/>
                  </a:schemeClr>
                </a:solidFill>
                <a:latin typeface="华文新魏" panose="02010800040101010101" pitchFamily="2" charset="-122"/>
                <a:ea typeface="华文新魏" panose="02010800040101010101" pitchFamily="2" charset="-122"/>
              </a:rPr>
              <a:t>新型</a:t>
            </a:r>
            <a:r>
              <a:rPr lang="zh-CN" altLang="en-US" sz="3600" dirty="0">
                <a:solidFill>
                  <a:srgbClr val="FF0000"/>
                </a:solidFill>
                <a:latin typeface="华文新魏" panose="02010800040101010101" pitchFamily="2" charset="-122"/>
                <a:ea typeface="华文新魏" panose="02010800040101010101" pitchFamily="2" charset="-122"/>
              </a:rPr>
              <a:t>工业城市的资产阶级代表</a:t>
            </a:r>
            <a:r>
              <a:rPr lang="zh-CN" altLang="en-US" sz="3600" dirty="0">
                <a:solidFill>
                  <a:schemeClr val="bg1">
                    <a:lumMod val="50000"/>
                  </a:schemeClr>
                </a:solidFill>
                <a:latin typeface="华文新魏" panose="02010800040101010101" pitchFamily="2" charset="-122"/>
                <a:ea typeface="华文新魏" panose="02010800040101010101" pitchFamily="2" charset="-122"/>
                <a:sym typeface="宋体" panose="02010600030101010101" pitchFamily="2" charset="-122"/>
              </a:rPr>
              <a:t>首次</a:t>
            </a:r>
            <a:r>
              <a:rPr lang="zh-CN" altLang="en-US" sz="3600" dirty="0">
                <a:solidFill>
                  <a:schemeClr val="bg1">
                    <a:lumMod val="50000"/>
                  </a:schemeClr>
                </a:solidFill>
                <a:latin typeface="华文新魏" panose="02010800040101010101" pitchFamily="2" charset="-122"/>
                <a:ea typeface="华文新魏" panose="02010800040101010101" pitchFamily="2" charset="-122"/>
              </a:rPr>
              <a:t>获得进入议会的权利。</a:t>
            </a:r>
            <a:endParaRPr lang="zh-CN" altLang="en-US" sz="3600" dirty="0">
              <a:solidFill>
                <a:schemeClr val="bg1">
                  <a:lumMod val="50000"/>
                </a:schemeClr>
              </a:solidFill>
              <a:latin typeface="华文新魏" panose="02010800040101010101" pitchFamily="2" charset="-122"/>
              <a:ea typeface="华文新魏" panose="02010800040101010101" pitchFamily="2" charset="-122"/>
            </a:endParaRPr>
          </a:p>
        </p:txBody>
      </p:sp>
      <p:sp>
        <p:nvSpPr>
          <p:cNvPr id="5" name="矩形 4"/>
          <p:cNvSpPr/>
          <p:nvPr/>
        </p:nvSpPr>
        <p:spPr>
          <a:xfrm>
            <a:off x="403902" y="337134"/>
            <a:ext cx="4985516" cy="646331"/>
          </a:xfrm>
          <a:prstGeom prst="rect">
            <a:avLst/>
          </a:prstGeom>
          <a:solidFill>
            <a:schemeClr val="tx1">
              <a:alpha val="76000"/>
            </a:schemeClr>
          </a:solidFill>
        </p:spPr>
        <p:txBody>
          <a:bodyPr wrap="square">
            <a:spAutoFit/>
          </a:bodyPr>
          <a:lstStyle/>
          <a:p>
            <a:pPr lvl="0"/>
            <a:r>
              <a:rPr lang="zh-CN" altLang="en-US" sz="3600" b="1" dirty="0" smtClean="0">
                <a:solidFill>
                  <a:srgbClr val="3F3F3F"/>
                </a:solidFill>
              </a:rPr>
              <a:t>（四）</a:t>
            </a:r>
            <a:r>
              <a:rPr lang="en-US" altLang="zh-CN" sz="3600" b="1" dirty="0" smtClean="0">
                <a:solidFill>
                  <a:srgbClr val="3F3F3F"/>
                </a:solidFill>
              </a:rPr>
              <a:t>1832</a:t>
            </a:r>
            <a:r>
              <a:rPr lang="zh-CN" altLang="en-US" sz="3600" b="1" dirty="0">
                <a:solidFill>
                  <a:srgbClr val="3F3F3F"/>
                </a:solidFill>
              </a:rPr>
              <a:t>年议会改革</a:t>
            </a:r>
            <a:endParaRPr lang="en-US" altLang="zh-CN" sz="3600" b="1" dirty="0">
              <a:solidFill>
                <a:srgbClr val="3F3F3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E4A17B91-3BF1-49FA-8556-7772634DBF89}" type="slidenum">
              <a:rPr lang="zh-CN" altLang="en-US" smtClean="0"/>
            </a:fld>
            <a:endParaRPr lang="zh-CN" altLang="en-US"/>
          </a:p>
        </p:txBody>
      </p:sp>
      <p:sp>
        <p:nvSpPr>
          <p:cNvPr id="3" name="文本框 1"/>
          <p:cNvSpPr txBox="1"/>
          <p:nvPr/>
        </p:nvSpPr>
        <p:spPr>
          <a:xfrm>
            <a:off x="41910" y="1669415"/>
            <a:ext cx="12037060" cy="45231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b="1" dirty="0" smtClean="0">
                <a:solidFill>
                  <a:schemeClr val="bg1"/>
                </a:solidFill>
              </a:rPr>
              <a:t>1.</a:t>
            </a:r>
            <a:r>
              <a:rPr lang="zh-CN" altLang="en-US" sz="3200" b="1" dirty="0" smtClean="0">
                <a:solidFill>
                  <a:schemeClr val="bg1"/>
                </a:solidFill>
              </a:rPr>
              <a:t>背景</a:t>
            </a:r>
            <a:r>
              <a:rPr lang="zh-CN" altLang="en-US" sz="3200" b="1" dirty="0">
                <a:solidFill>
                  <a:schemeClr val="bg1"/>
                </a:solidFill>
              </a:rPr>
              <a:t>：</a:t>
            </a:r>
            <a:r>
              <a:rPr lang="zh-CN" altLang="en-US" sz="3200" b="1" dirty="0" smtClean="0">
                <a:solidFill>
                  <a:schemeClr val="accent6">
                    <a:lumMod val="60000"/>
                    <a:lumOff val="40000"/>
                  </a:schemeClr>
                </a:solidFill>
                <a:latin typeface="幼圆" panose="02010509060101010101" pitchFamily="49" charset="-122"/>
                <a:ea typeface="幼圆" panose="02010509060101010101" pitchFamily="49" charset="-122"/>
                <a:sym typeface="+mn-ea"/>
              </a:rPr>
              <a:t>随着</a:t>
            </a:r>
            <a:r>
              <a:rPr lang="zh-CN" altLang="en-US" sz="3200" b="1" dirty="0">
                <a:solidFill>
                  <a:schemeClr val="accent6">
                    <a:lumMod val="60000"/>
                    <a:lumOff val="40000"/>
                  </a:schemeClr>
                </a:solidFill>
                <a:latin typeface="幼圆" panose="02010509060101010101" pitchFamily="49" charset="-122"/>
                <a:ea typeface="幼圆" panose="02010509060101010101" pitchFamily="49" charset="-122"/>
                <a:sym typeface="+mn-ea"/>
              </a:rPr>
              <a:t>工业革命深入发展，新兴工业资产阶级力量迅速壮大</a:t>
            </a:r>
            <a:r>
              <a:rPr lang="zh-CN" altLang="en-US" sz="3200" b="1" dirty="0" smtClean="0">
                <a:solidFill>
                  <a:schemeClr val="accent6">
                    <a:lumMod val="60000"/>
                    <a:lumOff val="40000"/>
                  </a:schemeClr>
                </a:solidFill>
                <a:latin typeface="幼圆" panose="02010509060101010101" pitchFamily="49" charset="-122"/>
                <a:ea typeface="幼圆" panose="02010509060101010101" pitchFamily="49" charset="-122"/>
                <a:sym typeface="+mn-ea"/>
              </a:rPr>
              <a:t>。（根本原因）</a:t>
            </a:r>
            <a:endParaRPr lang="zh-CN" altLang="en-US" sz="3200" b="1" dirty="0">
              <a:solidFill>
                <a:schemeClr val="bg1"/>
              </a:solidFill>
            </a:endParaRPr>
          </a:p>
          <a:p>
            <a:r>
              <a:rPr lang="zh-CN" altLang="en-US" sz="3200" b="1" dirty="0">
                <a:solidFill>
                  <a:schemeClr val="bg1"/>
                </a:solidFill>
                <a:sym typeface="+mn-ea"/>
              </a:rPr>
              <a:t>议会采用的选举制度不</a:t>
            </a:r>
            <a:r>
              <a:rPr lang="zh-CN" altLang="en-US" sz="3200" b="1" dirty="0" smtClean="0">
                <a:solidFill>
                  <a:schemeClr val="bg1"/>
                </a:solidFill>
                <a:sym typeface="+mn-ea"/>
              </a:rPr>
              <a:t>合理；</a:t>
            </a:r>
            <a:endParaRPr lang="zh-CN" altLang="en-US" sz="3200" b="1" dirty="0">
              <a:solidFill>
                <a:schemeClr val="accent6">
                  <a:lumMod val="60000"/>
                  <a:lumOff val="40000"/>
                </a:schemeClr>
              </a:solidFill>
              <a:latin typeface="幼圆" panose="02010509060101010101" pitchFamily="49" charset="-122"/>
              <a:ea typeface="幼圆" panose="02010509060101010101" pitchFamily="49" charset="-122"/>
            </a:endParaRPr>
          </a:p>
          <a:p>
            <a:r>
              <a:rPr lang="en-US" altLang="zh-CN" sz="3200" b="1" dirty="0" smtClean="0">
                <a:solidFill>
                  <a:schemeClr val="bg1"/>
                </a:solidFill>
              </a:rPr>
              <a:t>2.</a:t>
            </a:r>
            <a:r>
              <a:rPr lang="zh-CN" altLang="en-US" sz="3200" b="1" dirty="0" smtClean="0">
                <a:solidFill>
                  <a:schemeClr val="bg1"/>
                </a:solidFill>
              </a:rPr>
              <a:t>内容：放宽对选民财产资格的限制；重新分配议席。</a:t>
            </a:r>
            <a:endParaRPr lang="en-US" altLang="zh-CN" sz="3200" b="1" dirty="0" smtClean="0">
              <a:solidFill>
                <a:schemeClr val="bg1"/>
              </a:solidFill>
            </a:endParaRPr>
          </a:p>
          <a:p>
            <a:r>
              <a:rPr lang="en-US" altLang="zh-CN" sz="3200" b="1" dirty="0" smtClean="0">
                <a:solidFill>
                  <a:schemeClr val="bg1"/>
                </a:solidFill>
              </a:rPr>
              <a:t>3.</a:t>
            </a:r>
            <a:r>
              <a:rPr lang="zh-CN" altLang="en-US" sz="3200" b="1" dirty="0" smtClean="0">
                <a:solidFill>
                  <a:schemeClr val="bg1"/>
                </a:solidFill>
              </a:rPr>
              <a:t>结果：选举权扩大；主要受益者</a:t>
            </a:r>
            <a:r>
              <a:rPr lang="en-US" altLang="zh-CN" sz="3200" b="1" dirty="0" smtClean="0">
                <a:solidFill>
                  <a:schemeClr val="bg1"/>
                </a:solidFill>
              </a:rPr>
              <a:t>——</a:t>
            </a:r>
            <a:r>
              <a:rPr lang="zh-CN" altLang="en-US" sz="3200" b="1" dirty="0" smtClean="0">
                <a:solidFill>
                  <a:schemeClr val="bg1"/>
                </a:solidFill>
              </a:rPr>
              <a:t>工业资产阶级。</a:t>
            </a:r>
            <a:endParaRPr lang="en-US" altLang="zh-CN" sz="3200" b="1" dirty="0" smtClean="0">
              <a:solidFill>
                <a:schemeClr val="bg1"/>
              </a:solidFill>
            </a:endParaRPr>
          </a:p>
          <a:p>
            <a:r>
              <a:rPr lang="en-US" altLang="zh-CN" sz="3200" b="1" dirty="0" smtClean="0">
                <a:solidFill>
                  <a:schemeClr val="bg1"/>
                </a:solidFill>
              </a:rPr>
              <a:t>4.</a:t>
            </a:r>
            <a:r>
              <a:rPr lang="zh-CN" altLang="en-US" sz="3200" b="1" dirty="0" smtClean="0">
                <a:solidFill>
                  <a:schemeClr val="bg1"/>
                </a:solidFill>
              </a:rPr>
              <a:t>评价：</a:t>
            </a:r>
            <a:endParaRPr lang="en-US" altLang="zh-CN" sz="3200" b="1" dirty="0" smtClean="0">
              <a:solidFill>
                <a:schemeClr val="bg1"/>
              </a:solidFill>
            </a:endParaRPr>
          </a:p>
          <a:p>
            <a:r>
              <a:rPr lang="zh-CN" altLang="en-US" sz="3200" b="1" dirty="0" smtClean="0">
                <a:solidFill>
                  <a:schemeClr val="bg1"/>
                </a:solidFill>
              </a:rPr>
              <a:t>积极：新兴</a:t>
            </a:r>
            <a:r>
              <a:rPr lang="zh-CN" altLang="en-US" sz="3200" b="1" dirty="0">
                <a:solidFill>
                  <a:schemeClr val="bg1"/>
                </a:solidFill>
              </a:rPr>
              <a:t>工业资产阶级取得更多席位，确保了资产阶级民主政体的稳定和资本主义经济迅速发展</a:t>
            </a:r>
            <a:r>
              <a:rPr lang="zh-CN" altLang="en-US" sz="3200" b="1" dirty="0" smtClean="0">
                <a:solidFill>
                  <a:schemeClr val="bg1"/>
                </a:solidFill>
              </a:rPr>
              <a:t>。</a:t>
            </a:r>
            <a:endParaRPr lang="en-US" altLang="zh-CN" sz="3200" b="1" dirty="0" smtClean="0">
              <a:solidFill>
                <a:schemeClr val="bg1"/>
              </a:solidFill>
            </a:endParaRPr>
          </a:p>
          <a:p>
            <a:r>
              <a:rPr lang="zh-CN" altLang="en-US" sz="3200" b="1" dirty="0" smtClean="0">
                <a:solidFill>
                  <a:schemeClr val="accent6">
                    <a:lumMod val="60000"/>
                    <a:lumOff val="40000"/>
                  </a:schemeClr>
                </a:solidFill>
                <a:latin typeface="幼圆" panose="02010509060101010101" pitchFamily="49" charset="-122"/>
                <a:ea typeface="幼圆" panose="02010509060101010101" pitchFamily="49" charset="-122"/>
              </a:rPr>
              <a:t>消极：工人、贫民、妇女的政治权利受到限制。</a:t>
            </a:r>
            <a:endParaRPr lang="zh-CN" altLang="en-US" sz="3200" b="1" dirty="0">
              <a:solidFill>
                <a:schemeClr val="accent6">
                  <a:lumMod val="60000"/>
                  <a:lumOff val="40000"/>
                </a:schemeClr>
              </a:solidFill>
              <a:latin typeface="幼圆" panose="02010509060101010101" pitchFamily="49" charset="-122"/>
              <a:ea typeface="幼圆" panose="02010509060101010101" pitchFamily="49" charset="-122"/>
            </a:endParaRPr>
          </a:p>
        </p:txBody>
      </p:sp>
      <p:sp>
        <p:nvSpPr>
          <p:cNvPr id="5" name="矩形 4"/>
          <p:cNvSpPr/>
          <p:nvPr/>
        </p:nvSpPr>
        <p:spPr>
          <a:xfrm>
            <a:off x="403902" y="337134"/>
            <a:ext cx="4985516" cy="646331"/>
          </a:xfrm>
          <a:prstGeom prst="rect">
            <a:avLst/>
          </a:prstGeom>
          <a:solidFill>
            <a:schemeClr val="tx1">
              <a:alpha val="76000"/>
            </a:schemeClr>
          </a:solidFill>
        </p:spPr>
        <p:txBody>
          <a:bodyPr wrap="square">
            <a:spAutoFit/>
          </a:bodyPr>
          <a:lstStyle/>
          <a:p>
            <a:pPr lvl="0"/>
            <a:r>
              <a:rPr lang="zh-CN" altLang="en-US" sz="3600" b="1" dirty="0" smtClean="0">
                <a:solidFill>
                  <a:srgbClr val="3F3F3F"/>
                </a:solidFill>
              </a:rPr>
              <a:t>（四）</a:t>
            </a:r>
            <a:r>
              <a:rPr lang="en-US" altLang="zh-CN" sz="3600" b="1" dirty="0" smtClean="0">
                <a:solidFill>
                  <a:srgbClr val="3F3F3F"/>
                </a:solidFill>
              </a:rPr>
              <a:t>1832</a:t>
            </a:r>
            <a:r>
              <a:rPr lang="zh-CN" altLang="en-US" sz="3600" b="1" dirty="0">
                <a:solidFill>
                  <a:srgbClr val="3F3F3F"/>
                </a:solidFill>
              </a:rPr>
              <a:t>年议会改革</a:t>
            </a:r>
            <a:endParaRPr lang="en-US" altLang="zh-CN" sz="3600" b="1" dirty="0">
              <a:solidFill>
                <a:srgbClr val="3F3F3F"/>
              </a:solidFill>
            </a:endParaRPr>
          </a:p>
        </p:txBody>
      </p:sp>
      <p:sp>
        <p:nvSpPr>
          <p:cNvPr id="4" name="文本框 2"/>
          <p:cNvSpPr txBox="1"/>
          <p:nvPr/>
        </p:nvSpPr>
        <p:spPr>
          <a:xfrm>
            <a:off x="3249930" y="6193790"/>
            <a:ext cx="6332220" cy="645160"/>
          </a:xfrm>
          <a:prstGeom prst="rect">
            <a:avLst/>
          </a:prstGeom>
          <a:solidFill>
            <a:schemeClr val="accent6">
              <a:lumMod val="20000"/>
              <a:lumOff val="80000"/>
            </a:schemeClr>
          </a:solidFill>
          <a:ln w="19050" cap="flat" cmpd="sng">
            <a:noFill/>
            <a:prstDash val="solid"/>
            <a:round/>
            <a:headEnd type="none" w="med" len="med"/>
            <a:tailEnd type="none" w="med" len="med"/>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dirty="0" smtClean="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4.</a:t>
            </a:r>
            <a:r>
              <a:rPr lang="zh-CN" altLang="en-US" sz="3600" b="1" dirty="0" smtClean="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提高</a:t>
            </a:r>
            <a:r>
              <a:rPr lang="zh-CN" altLang="en-US" sz="3600" b="1" dirty="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了工业资产阶级的权力</a:t>
            </a:r>
            <a:endParaRPr lang="zh-CN" altLang="en-US" sz="3600" b="1" dirty="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endParaRPr>
          </a:p>
        </p:txBody>
      </p:sp>
      <p:sp>
        <p:nvSpPr>
          <p:cNvPr id="6" name="矩形 5"/>
          <p:cNvSpPr/>
          <p:nvPr/>
        </p:nvSpPr>
        <p:spPr>
          <a:xfrm>
            <a:off x="807494" y="6199932"/>
            <a:ext cx="2236510" cy="584775"/>
          </a:xfrm>
          <a:prstGeom prst="rect">
            <a:avLst/>
          </a:prstGeom>
        </p:spPr>
        <p:txBody>
          <a:bodyPr wrap="none">
            <a:spAutoFit/>
          </a:bodyPr>
          <a:lstStyle/>
          <a:p>
            <a:r>
              <a:rPr lang="zh-CN" altLang="en-US" sz="3200" b="1" dirty="0">
                <a:solidFill>
                  <a:srgbClr val="3F3F3F"/>
                </a:solidFill>
                <a:latin typeface="华文中宋" panose="02010600040101010101" pitchFamily="2" charset="-122"/>
                <a:ea typeface="华文中宋" panose="02010600040101010101" pitchFamily="2" charset="-122"/>
              </a:rPr>
              <a:t>权力变化：</a:t>
            </a:r>
            <a:endParaRPr lang="zh-CN" altLang="en-US" dirty="0"/>
          </a:p>
        </p:txBody>
      </p:sp>
      <p:sp>
        <p:nvSpPr>
          <p:cNvPr id="2050" name=" 2050"/>
          <p:cNvSpPr/>
          <p:nvPr/>
        </p:nvSpPr>
        <p:spPr bwMode="auto">
          <a:xfrm>
            <a:off x="1692275" y="4187190"/>
            <a:ext cx="527685" cy="406400"/>
          </a:xfrm>
          <a:custGeom>
            <a:avLst/>
            <a:gdLst>
              <a:gd name="T0" fmla="*/ 1362577 w 3409"/>
              <a:gd name="T1" fmla="*/ 0 h 3216"/>
              <a:gd name="T2" fmla="*/ 1238994 w 3409"/>
              <a:gd name="T3" fmla="*/ 128869 h 3216"/>
              <a:gd name="T4" fmla="*/ 338532 w 3409"/>
              <a:gd name="T5" fmla="*/ 620579 h 3216"/>
              <a:gd name="T6" fmla="*/ 302091 w 3409"/>
              <a:gd name="T7" fmla="*/ 646458 h 3216"/>
              <a:gd name="T8" fmla="*/ 128336 w 3409"/>
              <a:gd name="T9" fmla="*/ 1570197 h 3216"/>
              <a:gd name="T10" fmla="*/ 1298145 w 3409"/>
              <a:gd name="T11" fmla="*/ 1152428 h 3216"/>
              <a:gd name="T12" fmla="*/ 1426481 w 3409"/>
              <a:gd name="T13" fmla="*/ 1634632 h 3216"/>
              <a:gd name="T14" fmla="*/ 1362577 w 3409"/>
              <a:gd name="T15" fmla="*/ 1698538 h 3216"/>
              <a:gd name="T16" fmla="*/ 0 w 3409"/>
              <a:gd name="T17" fmla="*/ 1698538 h 3216"/>
              <a:gd name="T18" fmla="*/ 0 w 3409"/>
              <a:gd name="T19" fmla="*/ 574102 h 3216"/>
              <a:gd name="T20" fmla="*/ 7922 w 3409"/>
              <a:gd name="T21" fmla="*/ 543469 h 3216"/>
              <a:gd name="T22" fmla="*/ 303147 w 3409"/>
              <a:gd name="T23" fmla="*/ 0 h 3216"/>
              <a:gd name="T24" fmla="*/ 214421 w 3409"/>
              <a:gd name="T25" fmla="*/ 1143978 h 3216"/>
              <a:gd name="T26" fmla="*/ 371804 w 3409"/>
              <a:gd name="T27" fmla="*/ 1037819 h 3216"/>
              <a:gd name="T28" fmla="*/ 424617 w 3409"/>
              <a:gd name="T29" fmla="*/ 1292917 h 3216"/>
              <a:gd name="T30" fmla="*/ 414054 w 3409"/>
              <a:gd name="T31" fmla="*/ 1375309 h 3216"/>
              <a:gd name="T32" fmla="*/ 649072 w 3409"/>
              <a:gd name="T33" fmla="*/ 1408054 h 3216"/>
              <a:gd name="T34" fmla="*/ 908913 w 3409"/>
              <a:gd name="T35" fmla="*/ 1447666 h 3216"/>
              <a:gd name="T36" fmla="*/ 742552 w 3409"/>
              <a:gd name="T37" fmla="*/ 1344676 h 3216"/>
              <a:gd name="T38" fmla="*/ 592034 w 3409"/>
              <a:gd name="T39" fmla="*/ 1330416 h 3216"/>
              <a:gd name="T40" fmla="*/ 604181 w 3409"/>
              <a:gd name="T41" fmla="*/ 1279185 h 3216"/>
              <a:gd name="T42" fmla="*/ 665973 w 3409"/>
              <a:gd name="T43" fmla="*/ 1070565 h 3216"/>
              <a:gd name="T44" fmla="*/ 433067 w 3409"/>
              <a:gd name="T45" fmla="*/ 1185702 h 3216"/>
              <a:gd name="T46" fmla="*/ 474261 w 3409"/>
              <a:gd name="T47" fmla="*/ 954899 h 3216"/>
              <a:gd name="T48" fmla="*/ 354904 w 3409"/>
              <a:gd name="T49" fmla="*/ 173234 h 3216"/>
              <a:gd name="T50" fmla="*/ 281494 w 3409"/>
              <a:gd name="T51" fmla="*/ 577799 h 3216"/>
              <a:gd name="T52" fmla="*/ 960669 w 3409"/>
              <a:gd name="T53" fmla="*/ 921626 h 3216"/>
              <a:gd name="T54" fmla="*/ 931622 w 3409"/>
              <a:gd name="T55" fmla="*/ 1204716 h 3216"/>
              <a:gd name="T56" fmla="*/ 946410 w 3409"/>
              <a:gd name="T57" fmla="*/ 1309818 h 3216"/>
              <a:gd name="T58" fmla="*/ 1019292 w 3409"/>
              <a:gd name="T59" fmla="*/ 1256474 h 3216"/>
              <a:gd name="T60" fmla="*/ 960669 w 3409"/>
              <a:gd name="T61" fmla="*/ 921626 h 3216"/>
              <a:gd name="T62" fmla="*/ 1629283 w 3409"/>
              <a:gd name="T63" fmla="*/ 193304 h 3216"/>
              <a:gd name="T64" fmla="*/ 1383702 w 3409"/>
              <a:gd name="T65" fmla="*/ 199642 h 3216"/>
              <a:gd name="T66" fmla="*/ 1647767 w 3409"/>
              <a:gd name="T67" fmla="*/ 353862 h 3216"/>
              <a:gd name="T68" fmla="*/ 1476653 w 3409"/>
              <a:gd name="T69" fmla="*/ 773743 h 3216"/>
              <a:gd name="T70" fmla="*/ 1793003 w 3409"/>
              <a:gd name="T71" fmla="*/ 366538 h 3216"/>
              <a:gd name="T72" fmla="*/ 1770294 w 3409"/>
              <a:gd name="T73" fmla="*/ 314251 h 3216"/>
              <a:gd name="T74" fmla="*/ 1352014 w 3409"/>
              <a:gd name="T75" fmla="*/ 252985 h 3216"/>
              <a:gd name="T76" fmla="*/ 1255894 w 3409"/>
              <a:gd name="T77" fmla="*/ 1023559 h 3216"/>
              <a:gd name="T78" fmla="*/ 1352014 w 3409"/>
              <a:gd name="T79" fmla="*/ 252985 h 32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09" h="3216">
                <a:moveTo>
                  <a:pt x="646" y="0"/>
                </a:moveTo>
                <a:cubicBezTo>
                  <a:pt x="2580" y="0"/>
                  <a:pt x="2580" y="0"/>
                  <a:pt x="2580" y="0"/>
                </a:cubicBezTo>
                <a:cubicBezTo>
                  <a:pt x="2701" y="0"/>
                  <a:pt x="2701" y="0"/>
                  <a:pt x="2701" y="0"/>
                </a:cubicBezTo>
                <a:cubicBezTo>
                  <a:pt x="2346" y="244"/>
                  <a:pt x="2346" y="244"/>
                  <a:pt x="2346" y="244"/>
                </a:cubicBezTo>
                <a:cubicBezTo>
                  <a:pt x="810" y="244"/>
                  <a:pt x="810" y="244"/>
                  <a:pt x="810" y="244"/>
                </a:cubicBezTo>
                <a:cubicBezTo>
                  <a:pt x="641" y="1175"/>
                  <a:pt x="641" y="1175"/>
                  <a:pt x="641" y="1175"/>
                </a:cubicBezTo>
                <a:cubicBezTo>
                  <a:pt x="630" y="1234"/>
                  <a:pt x="630" y="1234"/>
                  <a:pt x="630" y="1234"/>
                </a:cubicBezTo>
                <a:cubicBezTo>
                  <a:pt x="572" y="1224"/>
                  <a:pt x="572" y="1224"/>
                  <a:pt x="572" y="1224"/>
                </a:cubicBezTo>
                <a:cubicBezTo>
                  <a:pt x="243" y="1169"/>
                  <a:pt x="243" y="1169"/>
                  <a:pt x="243" y="1169"/>
                </a:cubicBezTo>
                <a:cubicBezTo>
                  <a:pt x="243" y="2973"/>
                  <a:pt x="243" y="2973"/>
                  <a:pt x="243" y="2973"/>
                </a:cubicBezTo>
                <a:cubicBezTo>
                  <a:pt x="2458" y="2973"/>
                  <a:pt x="2458" y="2973"/>
                  <a:pt x="2458" y="2973"/>
                </a:cubicBezTo>
                <a:cubicBezTo>
                  <a:pt x="2458" y="2182"/>
                  <a:pt x="2458" y="2182"/>
                  <a:pt x="2458" y="2182"/>
                </a:cubicBezTo>
                <a:cubicBezTo>
                  <a:pt x="2701" y="1862"/>
                  <a:pt x="2701" y="1862"/>
                  <a:pt x="2701" y="1862"/>
                </a:cubicBezTo>
                <a:cubicBezTo>
                  <a:pt x="2701" y="3095"/>
                  <a:pt x="2701" y="3095"/>
                  <a:pt x="2701" y="3095"/>
                </a:cubicBezTo>
                <a:cubicBezTo>
                  <a:pt x="2701" y="3216"/>
                  <a:pt x="2701" y="3216"/>
                  <a:pt x="2701" y="3216"/>
                </a:cubicBezTo>
                <a:cubicBezTo>
                  <a:pt x="2580" y="3216"/>
                  <a:pt x="2580" y="3216"/>
                  <a:pt x="2580" y="3216"/>
                </a:cubicBezTo>
                <a:cubicBezTo>
                  <a:pt x="122" y="3216"/>
                  <a:pt x="122" y="3216"/>
                  <a:pt x="122" y="3216"/>
                </a:cubicBezTo>
                <a:cubicBezTo>
                  <a:pt x="0" y="3216"/>
                  <a:pt x="0" y="3216"/>
                  <a:pt x="0" y="3216"/>
                </a:cubicBezTo>
                <a:cubicBezTo>
                  <a:pt x="0" y="3095"/>
                  <a:pt x="0" y="3095"/>
                  <a:pt x="0" y="3095"/>
                </a:cubicBezTo>
                <a:cubicBezTo>
                  <a:pt x="0" y="1087"/>
                  <a:pt x="0" y="1087"/>
                  <a:pt x="0" y="1087"/>
                </a:cubicBezTo>
                <a:cubicBezTo>
                  <a:pt x="0" y="1057"/>
                  <a:pt x="0" y="1057"/>
                  <a:pt x="0" y="1057"/>
                </a:cubicBezTo>
                <a:cubicBezTo>
                  <a:pt x="15" y="1029"/>
                  <a:pt x="15" y="1029"/>
                  <a:pt x="15" y="1029"/>
                </a:cubicBezTo>
                <a:cubicBezTo>
                  <a:pt x="539" y="64"/>
                  <a:pt x="539" y="64"/>
                  <a:pt x="539" y="64"/>
                </a:cubicBezTo>
                <a:cubicBezTo>
                  <a:pt x="574" y="0"/>
                  <a:pt x="574" y="0"/>
                  <a:pt x="574" y="0"/>
                </a:cubicBezTo>
                <a:cubicBezTo>
                  <a:pt x="646" y="0"/>
                  <a:pt x="646" y="0"/>
                  <a:pt x="646" y="0"/>
                </a:cubicBezTo>
                <a:close/>
                <a:moveTo>
                  <a:pt x="406" y="2166"/>
                </a:moveTo>
                <a:cubicBezTo>
                  <a:pt x="567" y="2251"/>
                  <a:pt x="567" y="2251"/>
                  <a:pt x="567" y="2251"/>
                </a:cubicBezTo>
                <a:cubicBezTo>
                  <a:pt x="572" y="2241"/>
                  <a:pt x="717" y="1843"/>
                  <a:pt x="704" y="1965"/>
                </a:cubicBezTo>
                <a:cubicBezTo>
                  <a:pt x="692" y="2084"/>
                  <a:pt x="615" y="2249"/>
                  <a:pt x="647" y="2358"/>
                </a:cubicBezTo>
                <a:cubicBezTo>
                  <a:pt x="670" y="2436"/>
                  <a:pt x="719" y="2473"/>
                  <a:pt x="804" y="2448"/>
                </a:cubicBezTo>
                <a:cubicBezTo>
                  <a:pt x="839" y="2438"/>
                  <a:pt x="880" y="2419"/>
                  <a:pt x="923" y="2395"/>
                </a:cubicBezTo>
                <a:cubicBezTo>
                  <a:pt x="858" y="2470"/>
                  <a:pt x="802" y="2543"/>
                  <a:pt x="784" y="2604"/>
                </a:cubicBezTo>
                <a:cubicBezTo>
                  <a:pt x="758" y="2691"/>
                  <a:pt x="781" y="2756"/>
                  <a:pt x="879" y="2785"/>
                </a:cubicBezTo>
                <a:cubicBezTo>
                  <a:pt x="1012" y="2824"/>
                  <a:pt x="1133" y="2736"/>
                  <a:pt x="1229" y="2666"/>
                </a:cubicBezTo>
                <a:cubicBezTo>
                  <a:pt x="1239" y="2658"/>
                  <a:pt x="1248" y="2651"/>
                  <a:pt x="1257" y="2645"/>
                </a:cubicBezTo>
                <a:cubicBezTo>
                  <a:pt x="1367" y="2786"/>
                  <a:pt x="1720" y="2741"/>
                  <a:pt x="1721" y="2741"/>
                </a:cubicBezTo>
                <a:cubicBezTo>
                  <a:pt x="1698" y="2560"/>
                  <a:pt x="1698" y="2560"/>
                  <a:pt x="1698" y="2560"/>
                </a:cubicBezTo>
                <a:cubicBezTo>
                  <a:pt x="1697" y="2560"/>
                  <a:pt x="1415" y="2596"/>
                  <a:pt x="1406" y="2546"/>
                </a:cubicBezTo>
                <a:cubicBezTo>
                  <a:pt x="1388" y="2453"/>
                  <a:pt x="1337" y="2426"/>
                  <a:pt x="1262" y="2440"/>
                </a:cubicBezTo>
                <a:cubicBezTo>
                  <a:pt x="1216" y="2449"/>
                  <a:pt x="1172" y="2481"/>
                  <a:pt x="1121" y="2519"/>
                </a:cubicBezTo>
                <a:cubicBezTo>
                  <a:pt x="1079" y="2549"/>
                  <a:pt x="1030" y="2585"/>
                  <a:pt x="988" y="2602"/>
                </a:cubicBezTo>
                <a:cubicBezTo>
                  <a:pt x="1024" y="2552"/>
                  <a:pt x="1085" y="2486"/>
                  <a:pt x="1144" y="2422"/>
                </a:cubicBezTo>
                <a:cubicBezTo>
                  <a:pt x="1232" y="2326"/>
                  <a:pt x="1316" y="2235"/>
                  <a:pt x="1334" y="2167"/>
                </a:cubicBezTo>
                <a:cubicBezTo>
                  <a:pt x="1354" y="2089"/>
                  <a:pt x="1327" y="2045"/>
                  <a:pt x="1261" y="2027"/>
                </a:cubicBezTo>
                <a:cubicBezTo>
                  <a:pt x="1195" y="2010"/>
                  <a:pt x="1095" y="2074"/>
                  <a:pt x="984" y="2145"/>
                </a:cubicBezTo>
                <a:cubicBezTo>
                  <a:pt x="928" y="2181"/>
                  <a:pt x="869" y="2218"/>
                  <a:pt x="820" y="2245"/>
                </a:cubicBezTo>
                <a:cubicBezTo>
                  <a:pt x="826" y="2173"/>
                  <a:pt x="849" y="2064"/>
                  <a:pt x="868" y="1971"/>
                </a:cubicBezTo>
                <a:cubicBezTo>
                  <a:pt x="882" y="1905"/>
                  <a:pt x="894" y="1846"/>
                  <a:pt x="898" y="1808"/>
                </a:cubicBezTo>
                <a:cubicBezTo>
                  <a:pt x="990" y="1069"/>
                  <a:pt x="408" y="2163"/>
                  <a:pt x="406" y="2166"/>
                </a:cubicBezTo>
                <a:close/>
                <a:moveTo>
                  <a:pt x="672" y="328"/>
                </a:moveTo>
                <a:cubicBezTo>
                  <a:pt x="279" y="1052"/>
                  <a:pt x="279" y="1052"/>
                  <a:pt x="279" y="1052"/>
                </a:cubicBezTo>
                <a:cubicBezTo>
                  <a:pt x="533" y="1094"/>
                  <a:pt x="533" y="1094"/>
                  <a:pt x="533" y="1094"/>
                </a:cubicBezTo>
                <a:cubicBezTo>
                  <a:pt x="672" y="328"/>
                  <a:pt x="672" y="328"/>
                  <a:pt x="672" y="328"/>
                </a:cubicBezTo>
                <a:close/>
                <a:moveTo>
                  <a:pt x="1819" y="1745"/>
                </a:moveTo>
                <a:cubicBezTo>
                  <a:pt x="1730" y="2262"/>
                  <a:pt x="1730" y="2262"/>
                  <a:pt x="1730" y="2262"/>
                </a:cubicBezTo>
                <a:cubicBezTo>
                  <a:pt x="1764" y="2281"/>
                  <a:pt x="1764" y="2281"/>
                  <a:pt x="1764" y="2281"/>
                </a:cubicBezTo>
                <a:cubicBezTo>
                  <a:pt x="1723" y="2439"/>
                  <a:pt x="1723" y="2439"/>
                  <a:pt x="1723" y="2439"/>
                </a:cubicBezTo>
                <a:cubicBezTo>
                  <a:pt x="1792" y="2480"/>
                  <a:pt x="1792" y="2480"/>
                  <a:pt x="1792" y="2480"/>
                </a:cubicBezTo>
                <a:cubicBezTo>
                  <a:pt x="1905" y="2364"/>
                  <a:pt x="1905" y="2364"/>
                  <a:pt x="1905" y="2364"/>
                </a:cubicBezTo>
                <a:cubicBezTo>
                  <a:pt x="1930" y="2379"/>
                  <a:pt x="1930" y="2379"/>
                  <a:pt x="1930" y="2379"/>
                </a:cubicBezTo>
                <a:cubicBezTo>
                  <a:pt x="2319" y="2038"/>
                  <a:pt x="2319" y="2038"/>
                  <a:pt x="2319" y="2038"/>
                </a:cubicBezTo>
                <a:cubicBezTo>
                  <a:pt x="1819" y="1745"/>
                  <a:pt x="1819" y="1745"/>
                  <a:pt x="1819" y="1745"/>
                </a:cubicBezTo>
                <a:close/>
                <a:moveTo>
                  <a:pt x="3094" y="444"/>
                </a:moveTo>
                <a:cubicBezTo>
                  <a:pt x="3085" y="366"/>
                  <a:pt x="3085" y="366"/>
                  <a:pt x="3085" y="366"/>
                </a:cubicBezTo>
                <a:cubicBezTo>
                  <a:pt x="2885" y="248"/>
                  <a:pt x="2885" y="248"/>
                  <a:pt x="2885" y="248"/>
                </a:cubicBezTo>
                <a:cubicBezTo>
                  <a:pt x="2620" y="378"/>
                  <a:pt x="2620" y="378"/>
                  <a:pt x="2620" y="378"/>
                </a:cubicBezTo>
                <a:cubicBezTo>
                  <a:pt x="2848" y="511"/>
                  <a:pt x="2848" y="511"/>
                  <a:pt x="2848" y="511"/>
                </a:cubicBezTo>
                <a:cubicBezTo>
                  <a:pt x="3120" y="670"/>
                  <a:pt x="3120" y="670"/>
                  <a:pt x="3120" y="670"/>
                </a:cubicBezTo>
                <a:cubicBezTo>
                  <a:pt x="3201" y="718"/>
                  <a:pt x="3201" y="718"/>
                  <a:pt x="3201" y="718"/>
                </a:cubicBezTo>
                <a:cubicBezTo>
                  <a:pt x="3126" y="1003"/>
                  <a:pt x="2993" y="1253"/>
                  <a:pt x="2796" y="1465"/>
                </a:cubicBezTo>
                <a:cubicBezTo>
                  <a:pt x="2929" y="1589"/>
                  <a:pt x="2929" y="1589"/>
                  <a:pt x="2929" y="1589"/>
                </a:cubicBezTo>
                <a:cubicBezTo>
                  <a:pt x="3163" y="1336"/>
                  <a:pt x="3316" y="1037"/>
                  <a:pt x="3395" y="694"/>
                </a:cubicBezTo>
                <a:cubicBezTo>
                  <a:pt x="3409" y="629"/>
                  <a:pt x="3409" y="629"/>
                  <a:pt x="3409" y="629"/>
                </a:cubicBezTo>
                <a:cubicBezTo>
                  <a:pt x="3352" y="595"/>
                  <a:pt x="3352" y="595"/>
                  <a:pt x="3352" y="595"/>
                </a:cubicBezTo>
                <a:cubicBezTo>
                  <a:pt x="3094" y="444"/>
                  <a:pt x="3094" y="444"/>
                  <a:pt x="3094" y="444"/>
                </a:cubicBezTo>
                <a:close/>
                <a:moveTo>
                  <a:pt x="2560" y="479"/>
                </a:moveTo>
                <a:cubicBezTo>
                  <a:pt x="2250" y="824"/>
                  <a:pt x="2026" y="1215"/>
                  <a:pt x="1878" y="1645"/>
                </a:cubicBezTo>
                <a:cubicBezTo>
                  <a:pt x="2044" y="1743"/>
                  <a:pt x="2211" y="1841"/>
                  <a:pt x="2378" y="1938"/>
                </a:cubicBezTo>
                <a:cubicBezTo>
                  <a:pt x="2664" y="1579"/>
                  <a:pt x="2893" y="1191"/>
                  <a:pt x="3060" y="772"/>
                </a:cubicBezTo>
                <a:cubicBezTo>
                  <a:pt x="2894" y="675"/>
                  <a:pt x="2727" y="577"/>
                  <a:pt x="2560" y="47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E4A17B91-3BF1-49FA-8556-7772634DBF89}" type="slidenum">
              <a:rPr lang="zh-CN" altLang="en-US" smtClean="0"/>
            </a:fld>
            <a:endParaRPr lang="zh-CN" altLang="en-US"/>
          </a:p>
        </p:txBody>
      </p:sp>
      <p:sp>
        <p:nvSpPr>
          <p:cNvPr id="3" name="TextBox 2"/>
          <p:cNvSpPr txBox="1"/>
          <p:nvPr/>
        </p:nvSpPr>
        <p:spPr>
          <a:xfrm>
            <a:off x="174807" y="507395"/>
            <a:ext cx="6045884" cy="646331"/>
          </a:xfrm>
          <a:prstGeom prst="rect">
            <a:avLst/>
          </a:prstGeom>
          <a:solidFill>
            <a:schemeClr val="tx1">
              <a:alpha val="75000"/>
            </a:schemeClr>
          </a:solidFill>
        </p:spPr>
        <p:txBody>
          <a:bodyPr wrap="square" rtlCol="0">
            <a:spAutoFit/>
          </a:bodyPr>
          <a:lstStyle/>
          <a:p>
            <a:r>
              <a:rPr lang="zh-CN" altLang="en-US" sz="3600" b="1" dirty="0" smtClean="0">
                <a:solidFill>
                  <a:schemeClr val="bg1"/>
                </a:solidFill>
              </a:rPr>
              <a:t>三、英国君主立宪制的特点</a:t>
            </a:r>
            <a:endParaRPr lang="zh-CN" altLang="en-US" sz="3600" b="1" dirty="0">
              <a:solidFill>
                <a:schemeClr val="bg1"/>
              </a:solidFill>
            </a:endParaRPr>
          </a:p>
        </p:txBody>
      </p:sp>
      <p:sp>
        <p:nvSpPr>
          <p:cNvPr id="4" name="Text Box 5"/>
          <p:cNvSpPr txBox="1">
            <a:spLocks noChangeArrowheads="1"/>
          </p:cNvSpPr>
          <p:nvPr/>
        </p:nvSpPr>
        <p:spPr bwMode="auto">
          <a:xfrm>
            <a:off x="1987268" y="4742191"/>
            <a:ext cx="914689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FontTx/>
              <a:buNone/>
            </a:pPr>
            <a:r>
              <a:rPr lang="zh-CN" altLang="en-US" b="1" dirty="0" smtClean="0">
                <a:solidFill>
                  <a:schemeClr val="bg1"/>
                </a:solidFill>
                <a:latin typeface="宋体" panose="02010600030101010101" pitchFamily="2" charset="-122"/>
              </a:rPr>
              <a:t>由</a:t>
            </a:r>
            <a:r>
              <a:rPr lang="zh-CN" altLang="en-US" b="1" dirty="0">
                <a:solidFill>
                  <a:schemeClr val="bg1"/>
                </a:solidFill>
                <a:latin typeface="Times New Roman" panose="02020603050405020304" pitchFamily="18" charset="0"/>
              </a:rPr>
              <a:t>议会下院选举获胜的</a:t>
            </a:r>
            <a:r>
              <a:rPr lang="zh-CN" altLang="zh-CN" b="1" dirty="0">
                <a:solidFill>
                  <a:schemeClr val="bg1"/>
                </a:solidFill>
                <a:latin typeface="Times New Roman" panose="02020603050405020304" pitchFamily="18" charset="0"/>
              </a:rPr>
              <a:t>多数党</a:t>
            </a:r>
            <a:r>
              <a:rPr lang="zh-CN" altLang="en-US" b="1" dirty="0">
                <a:solidFill>
                  <a:schemeClr val="bg1"/>
                </a:solidFill>
                <a:latin typeface="Times New Roman" panose="02020603050405020304" pitchFamily="18" charset="0"/>
              </a:rPr>
              <a:t>成员组成，</a:t>
            </a:r>
            <a:r>
              <a:rPr lang="zh-CN" altLang="zh-CN" b="1" dirty="0">
                <a:solidFill>
                  <a:schemeClr val="bg1"/>
                </a:solidFill>
                <a:latin typeface="宋体" panose="02010600030101010101" pitchFamily="2" charset="-122"/>
              </a:rPr>
              <a:t>对议会负责，受议会监督。</a:t>
            </a:r>
            <a:endParaRPr lang="zh-CN" altLang="zh-CN" b="1" dirty="0">
              <a:solidFill>
                <a:schemeClr val="bg1"/>
              </a:solidFill>
              <a:latin typeface="宋体" panose="02010600030101010101" pitchFamily="2" charset="-122"/>
            </a:endParaRPr>
          </a:p>
        </p:txBody>
      </p:sp>
      <p:sp>
        <p:nvSpPr>
          <p:cNvPr id="5" name="Text Box 6"/>
          <p:cNvSpPr txBox="1">
            <a:spLocks noChangeArrowheads="1"/>
          </p:cNvSpPr>
          <p:nvPr/>
        </p:nvSpPr>
        <p:spPr bwMode="auto">
          <a:xfrm>
            <a:off x="1987269" y="1821330"/>
            <a:ext cx="79216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FontTx/>
              <a:buNone/>
            </a:pPr>
            <a:r>
              <a:rPr lang="zh-CN" altLang="zh-CN" b="1" dirty="0" smtClean="0">
                <a:solidFill>
                  <a:schemeClr val="bg1"/>
                </a:solidFill>
                <a:latin typeface="Times New Roman" panose="02020603050405020304" pitchFamily="18" charset="0"/>
              </a:rPr>
              <a:t>国家元首</a:t>
            </a:r>
            <a:r>
              <a:rPr lang="zh-CN" altLang="zh-CN" b="1" dirty="0">
                <a:solidFill>
                  <a:schemeClr val="bg1"/>
                </a:solidFill>
                <a:latin typeface="Times New Roman" panose="02020603050405020304" pitchFamily="18" charset="0"/>
              </a:rPr>
              <a:t>，扮演仪式的角色,  统而不治。</a:t>
            </a:r>
            <a:endParaRPr lang="zh-CN" altLang="zh-CN" b="1" dirty="0">
              <a:solidFill>
                <a:schemeClr val="bg1"/>
              </a:solidFill>
              <a:latin typeface="Times New Roman" panose="02020603050405020304" pitchFamily="18" charset="0"/>
            </a:endParaRPr>
          </a:p>
        </p:txBody>
      </p:sp>
      <p:sp>
        <p:nvSpPr>
          <p:cNvPr id="6" name="Text Box 9"/>
          <p:cNvSpPr txBox="1">
            <a:spLocks noChangeArrowheads="1"/>
          </p:cNvSpPr>
          <p:nvPr/>
        </p:nvSpPr>
        <p:spPr bwMode="auto">
          <a:xfrm>
            <a:off x="1987269" y="2988703"/>
            <a:ext cx="914689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FontTx/>
              <a:buNone/>
            </a:pPr>
            <a:r>
              <a:rPr lang="zh-CN" altLang="en-US" b="1" dirty="0" smtClean="0">
                <a:solidFill>
                  <a:schemeClr val="bg1"/>
                </a:solidFill>
                <a:latin typeface="Times New Roman" panose="02020603050405020304" pitchFamily="18" charset="0"/>
              </a:rPr>
              <a:t>议会</a:t>
            </a:r>
            <a:r>
              <a:rPr lang="zh-CN" altLang="en-US" b="1" dirty="0">
                <a:solidFill>
                  <a:schemeClr val="bg1"/>
                </a:solidFill>
                <a:latin typeface="Times New Roman" panose="02020603050405020304" pitchFamily="18" charset="0"/>
              </a:rPr>
              <a:t>选举获胜的</a:t>
            </a:r>
            <a:r>
              <a:rPr lang="zh-CN" altLang="zh-CN" b="1" dirty="0">
                <a:solidFill>
                  <a:schemeClr val="bg1"/>
                </a:solidFill>
                <a:latin typeface="Times New Roman" panose="02020603050405020304" pitchFamily="18" charset="0"/>
              </a:rPr>
              <a:t>多数党领袖</a:t>
            </a:r>
            <a:r>
              <a:rPr lang="zh-CN" altLang="en-US" b="1" dirty="0">
                <a:solidFill>
                  <a:schemeClr val="bg1"/>
                </a:solidFill>
                <a:latin typeface="Times New Roman" panose="02020603050405020304" pitchFamily="18" charset="0"/>
              </a:rPr>
              <a:t>担任；掌握</a:t>
            </a:r>
            <a:r>
              <a:rPr lang="zh-CN" altLang="zh-CN" b="1" dirty="0">
                <a:solidFill>
                  <a:schemeClr val="bg1"/>
                </a:solidFill>
                <a:latin typeface="Times New Roman" panose="02020603050405020304" pitchFamily="18" charset="0"/>
              </a:rPr>
              <a:t>行政权和立法创议权</a:t>
            </a:r>
            <a:r>
              <a:rPr lang="zh-CN" altLang="en-US" b="1" dirty="0">
                <a:solidFill>
                  <a:schemeClr val="bg1"/>
                </a:solidFill>
                <a:latin typeface="Times New Roman" panose="02020603050405020304" pitchFamily="18" charset="0"/>
              </a:rPr>
              <a:t>；是实际上的</a:t>
            </a:r>
            <a:r>
              <a:rPr lang="zh-CN" altLang="zh-CN" b="1" dirty="0">
                <a:solidFill>
                  <a:schemeClr val="bg1"/>
                </a:solidFill>
                <a:latin typeface="Times New Roman" panose="02020603050405020304" pitchFamily="18" charset="0"/>
              </a:rPr>
              <a:t>最高行政首长</a:t>
            </a:r>
            <a:r>
              <a:rPr lang="zh-CN" altLang="en-US" b="1" dirty="0">
                <a:solidFill>
                  <a:schemeClr val="bg1"/>
                </a:solidFill>
                <a:latin typeface="Times New Roman" panose="02020603050405020304" pitchFamily="18" charset="0"/>
              </a:rPr>
              <a:t>，国家政治事务的最高决策者和领导者。</a:t>
            </a:r>
            <a:endParaRPr lang="zh-CN" altLang="zh-CN" b="1" dirty="0">
              <a:solidFill>
                <a:schemeClr val="bg1"/>
              </a:solidFill>
              <a:latin typeface="Times New Roman" panose="02020603050405020304" pitchFamily="18" charset="0"/>
            </a:endParaRPr>
          </a:p>
        </p:txBody>
      </p:sp>
      <p:sp>
        <p:nvSpPr>
          <p:cNvPr id="7" name="矩形 6"/>
          <p:cNvSpPr/>
          <p:nvPr/>
        </p:nvSpPr>
        <p:spPr>
          <a:xfrm>
            <a:off x="363069" y="1816895"/>
            <a:ext cx="1553630" cy="584775"/>
          </a:xfrm>
          <a:prstGeom prst="rect">
            <a:avLst/>
          </a:prstGeom>
        </p:spPr>
        <p:txBody>
          <a:bodyPr wrap="none">
            <a:spAutoFit/>
          </a:bodyPr>
          <a:lstStyle/>
          <a:p>
            <a:r>
              <a:rPr lang="zh-CN" altLang="zh-CN" sz="3200" b="1" dirty="0">
                <a:solidFill>
                  <a:srgbClr val="3F3F3F"/>
                </a:solidFill>
                <a:latin typeface="Times New Roman" panose="02020603050405020304" pitchFamily="18" charset="0"/>
              </a:rPr>
              <a:t>国王----</a:t>
            </a:r>
            <a:endParaRPr lang="zh-CN" altLang="en-US" sz="2000" b="1" dirty="0"/>
          </a:p>
        </p:txBody>
      </p:sp>
      <p:sp>
        <p:nvSpPr>
          <p:cNvPr id="8" name="矩形 7"/>
          <p:cNvSpPr/>
          <p:nvPr/>
        </p:nvSpPr>
        <p:spPr>
          <a:xfrm>
            <a:off x="363069" y="3142458"/>
            <a:ext cx="1553630" cy="584775"/>
          </a:xfrm>
          <a:prstGeom prst="rect">
            <a:avLst/>
          </a:prstGeom>
        </p:spPr>
        <p:txBody>
          <a:bodyPr wrap="none">
            <a:spAutoFit/>
          </a:bodyPr>
          <a:lstStyle/>
          <a:p>
            <a:r>
              <a:rPr lang="zh-CN" altLang="zh-CN" sz="3200" b="1" dirty="0">
                <a:solidFill>
                  <a:srgbClr val="3F3F3F"/>
                </a:solidFill>
                <a:latin typeface="Times New Roman" panose="02020603050405020304" pitchFamily="18" charset="0"/>
              </a:rPr>
              <a:t>首相----</a:t>
            </a:r>
            <a:endParaRPr lang="zh-CN" altLang="en-US" sz="2000" b="1" dirty="0"/>
          </a:p>
        </p:txBody>
      </p:sp>
      <p:sp>
        <p:nvSpPr>
          <p:cNvPr id="9" name="矩形 8"/>
          <p:cNvSpPr/>
          <p:nvPr/>
        </p:nvSpPr>
        <p:spPr>
          <a:xfrm>
            <a:off x="363069" y="4742191"/>
            <a:ext cx="1656223" cy="584775"/>
          </a:xfrm>
          <a:prstGeom prst="rect">
            <a:avLst/>
          </a:prstGeom>
        </p:spPr>
        <p:txBody>
          <a:bodyPr wrap="none">
            <a:spAutoFit/>
          </a:bodyPr>
          <a:lstStyle/>
          <a:p>
            <a:r>
              <a:rPr lang="zh-CN" altLang="zh-CN" sz="3200" b="1" dirty="0">
                <a:solidFill>
                  <a:srgbClr val="3F3F3F"/>
                </a:solidFill>
                <a:latin typeface="宋体" panose="02010600030101010101" pitchFamily="2" charset="-122"/>
              </a:rPr>
              <a:t>内阁</a:t>
            </a:r>
            <a:r>
              <a:rPr lang="zh-CN" altLang="zh-CN" sz="3200" b="1" dirty="0">
                <a:solidFill>
                  <a:srgbClr val="3F3F3F"/>
                </a:solidFill>
                <a:latin typeface="Times New Roman" panose="02020603050405020304" pitchFamily="18" charset="0"/>
              </a:rPr>
              <a:t>---- </a:t>
            </a:r>
            <a:endParaRPr lang="zh-CN" altLang="en-US" sz="2000" b="1" dirty="0"/>
          </a:p>
        </p:txBody>
      </p:sp>
      <p:sp>
        <p:nvSpPr>
          <p:cNvPr id="10" name="文本框 9"/>
          <p:cNvSpPr txBox="1"/>
          <p:nvPr/>
        </p:nvSpPr>
        <p:spPr>
          <a:xfrm>
            <a:off x="874478" y="6110715"/>
            <a:ext cx="9205913" cy="582613"/>
          </a:xfrm>
          <a:prstGeom prst="rect">
            <a:avLst/>
          </a:prstGeom>
          <a:solidFill>
            <a:schemeClr val="accent6">
              <a:lumMod val="20000"/>
              <a:lumOff val="80000"/>
            </a:schemeClr>
          </a:solidFill>
          <a:ln w="9525" cap="flat" cmpd="sng">
            <a:solidFill>
              <a:schemeClr val="tx1"/>
            </a:solidFill>
            <a:prstDash val="solid"/>
            <a:round/>
            <a:headEnd type="none" w="med" len="med"/>
            <a:tailEnd type="none" w="med" len="med"/>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b="1" dirty="0">
                <a:solidFill>
                  <a:schemeClr val="bg1">
                    <a:lumMod val="50000"/>
                  </a:schemeClr>
                </a:solidFill>
                <a:latin typeface="Calibri" panose="020F0502020204030204" charset="0"/>
                <a:ea typeface="宋体" panose="02010600030101010101" pitchFamily="2" charset="-122"/>
              </a:rPr>
              <a:t>君主立宪制以代议制为基础，以责任内阁制为核心</a:t>
            </a:r>
            <a:endParaRPr lang="zh-CN" altLang="en-US" sz="3200" b="1" dirty="0">
              <a:solidFill>
                <a:schemeClr val="bg1">
                  <a:lumMod val="50000"/>
                </a:schemeClr>
              </a:solidFill>
              <a:latin typeface="Calibri" panose="020F0502020204030204" charset="0"/>
              <a:ea typeface="宋体" panose="02010600030101010101" pitchFamily="2" charset="-122"/>
            </a:endParaRPr>
          </a:p>
        </p:txBody>
      </p:sp>
      <p:sp>
        <p:nvSpPr>
          <p:cNvPr id="12" name="矩形 11"/>
          <p:cNvSpPr/>
          <p:nvPr/>
        </p:nvSpPr>
        <p:spPr>
          <a:xfrm>
            <a:off x="7424313" y="566817"/>
            <a:ext cx="4568825" cy="645160"/>
          </a:xfrm>
          <a:prstGeom prst="rect">
            <a:avLst/>
          </a:prstGeom>
          <a:solidFill>
            <a:schemeClr val="tx1">
              <a:alpha val="75000"/>
            </a:schemeClr>
          </a:solidFill>
        </p:spPr>
        <p:txBody>
          <a:bodyPr wrap="none">
            <a:spAutoFit/>
          </a:bodyPr>
          <a:lstStyle/>
          <a:p>
            <a:r>
              <a:rPr lang="zh-CN" altLang="en-US" sz="3600" b="1" dirty="0">
                <a:solidFill>
                  <a:srgbClr val="3F3F3F"/>
                </a:solidFill>
              </a:rPr>
              <a:t>小组合作探究</a:t>
            </a:r>
            <a:r>
              <a:rPr lang="zh-CN" altLang="en-US" sz="3600" b="1" dirty="0" smtClean="0">
                <a:solidFill>
                  <a:srgbClr val="3F3F3F"/>
                </a:solidFill>
              </a:rPr>
              <a:t>：</a:t>
            </a:r>
            <a:r>
              <a:rPr lang="en-US" altLang="zh-CN" sz="3600" b="1" dirty="0">
                <a:solidFill>
                  <a:schemeClr val="bg1"/>
                </a:solidFill>
              </a:rPr>
              <a:t>2</a:t>
            </a:r>
            <a:r>
              <a:rPr lang="zh-CN" altLang="en-US" sz="3600" b="1" dirty="0" smtClean="0">
                <a:solidFill>
                  <a:schemeClr val="bg1"/>
                </a:solidFill>
              </a:rPr>
              <a:t>分钟</a:t>
            </a:r>
            <a:endParaRPr lang="zh-CN" altLang="en-US" sz="36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P spid="9" grpId="0"/>
      <p:bldP spid="10" grpId="0" animBg="1"/>
      <p:bldP spid="12"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 name="文本框 1"/>
          <p:cNvSpPr txBox="1"/>
          <p:nvPr/>
        </p:nvSpPr>
        <p:spPr>
          <a:xfrm>
            <a:off x="-15240" y="-2540"/>
            <a:ext cx="2281767" cy="666115"/>
          </a:xfrm>
          <a:prstGeom prst="rect">
            <a:avLst/>
          </a:prstGeom>
          <a:noFill/>
        </p:spPr>
        <p:txBody>
          <a:bodyPr wrap="square" rtlCol="0">
            <a:spAutoFit/>
          </a:bodyPr>
          <a:p>
            <a:r>
              <a:rPr lang="zh-CN" altLang="en-US" sz="3735" b="1">
                <a:solidFill>
                  <a:schemeClr val="bg1"/>
                </a:solidFill>
              </a:rPr>
              <a:t>本课小结</a:t>
            </a:r>
            <a:endParaRPr lang="zh-CN" altLang="en-US" sz="3735" b="1">
              <a:solidFill>
                <a:schemeClr val="bg1"/>
              </a:solidFill>
            </a:endParaRPr>
          </a:p>
        </p:txBody>
      </p:sp>
      <p:sp>
        <p:nvSpPr>
          <p:cNvPr id="11" name="任意多边形 10"/>
          <p:cNvSpPr/>
          <p:nvPr/>
        </p:nvSpPr>
        <p:spPr>
          <a:xfrm>
            <a:off x="-15240" y="1421553"/>
            <a:ext cx="1388533" cy="1313180"/>
          </a:xfrm>
          <a:custGeom>
            <a:avLst/>
            <a:gdLst>
              <a:gd name="connisteX0" fmla="*/ 0 w 824230"/>
              <a:gd name="connsiteY0" fmla="*/ 400948 h 400948"/>
              <a:gd name="connisteX1" fmla="*/ 164465 w 824230"/>
              <a:gd name="connsiteY1" fmla="*/ 186953 h 400948"/>
              <a:gd name="connisteX2" fmla="*/ 469900 w 824230"/>
              <a:gd name="connsiteY2" fmla="*/ 21853 h 400948"/>
              <a:gd name="connisteX3" fmla="*/ 824230 w 824230"/>
              <a:gd name="connsiteY3" fmla="*/ 5343 h 400948"/>
            </a:gdLst>
            <a:ahLst/>
            <a:cxnLst>
              <a:cxn ang="0">
                <a:pos x="connisteX0" y="connsiteY0"/>
              </a:cxn>
              <a:cxn ang="0">
                <a:pos x="connisteX1" y="connsiteY1"/>
              </a:cxn>
              <a:cxn ang="0">
                <a:pos x="connisteX2" y="connsiteY2"/>
              </a:cxn>
              <a:cxn ang="0">
                <a:pos x="connisteX3" y="connsiteY3"/>
              </a:cxn>
            </a:cxnLst>
            <a:rect l="l" t="t" r="r" b="b"/>
            <a:pathLst>
              <a:path w="824230" h="400948">
                <a:moveTo>
                  <a:pt x="0" y="400948"/>
                </a:moveTo>
                <a:cubicBezTo>
                  <a:pt x="26670" y="361578"/>
                  <a:pt x="70485" y="262518"/>
                  <a:pt x="164465" y="186953"/>
                </a:cubicBezTo>
                <a:cubicBezTo>
                  <a:pt x="258445" y="111388"/>
                  <a:pt x="337820" y="58048"/>
                  <a:pt x="469900" y="21853"/>
                </a:cubicBezTo>
                <a:cubicBezTo>
                  <a:pt x="601980" y="-14342"/>
                  <a:pt x="759460" y="5343"/>
                  <a:pt x="824230" y="53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3" name="任意多边形 2"/>
          <p:cNvSpPr/>
          <p:nvPr/>
        </p:nvSpPr>
        <p:spPr>
          <a:xfrm>
            <a:off x="2680335" y="425450"/>
            <a:ext cx="1597025" cy="875030"/>
          </a:xfrm>
          <a:custGeom>
            <a:avLst/>
            <a:gdLst>
              <a:gd name="connisteX0" fmla="*/ 0 w 824230"/>
              <a:gd name="connsiteY0" fmla="*/ 400948 h 400948"/>
              <a:gd name="connisteX1" fmla="*/ 164465 w 824230"/>
              <a:gd name="connsiteY1" fmla="*/ 186953 h 400948"/>
              <a:gd name="connisteX2" fmla="*/ 469900 w 824230"/>
              <a:gd name="connsiteY2" fmla="*/ 21853 h 400948"/>
              <a:gd name="connisteX3" fmla="*/ 824230 w 824230"/>
              <a:gd name="connsiteY3" fmla="*/ 5343 h 400948"/>
            </a:gdLst>
            <a:ahLst/>
            <a:cxnLst>
              <a:cxn ang="0">
                <a:pos x="connisteX0" y="connsiteY0"/>
              </a:cxn>
              <a:cxn ang="0">
                <a:pos x="connisteX1" y="connsiteY1"/>
              </a:cxn>
              <a:cxn ang="0">
                <a:pos x="connisteX2" y="connsiteY2"/>
              </a:cxn>
              <a:cxn ang="0">
                <a:pos x="connisteX3" y="connsiteY3"/>
              </a:cxn>
            </a:cxnLst>
            <a:rect l="l" t="t" r="r" b="b"/>
            <a:pathLst>
              <a:path w="824230" h="400948">
                <a:moveTo>
                  <a:pt x="0" y="400948"/>
                </a:moveTo>
                <a:cubicBezTo>
                  <a:pt x="26670" y="361578"/>
                  <a:pt x="70485" y="262518"/>
                  <a:pt x="164465" y="186953"/>
                </a:cubicBezTo>
                <a:cubicBezTo>
                  <a:pt x="258445" y="111388"/>
                  <a:pt x="337820" y="58048"/>
                  <a:pt x="469900" y="21853"/>
                </a:cubicBezTo>
                <a:cubicBezTo>
                  <a:pt x="601980" y="-14342"/>
                  <a:pt x="759460" y="5343"/>
                  <a:pt x="824230" y="53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29" name="任意多边形 28"/>
          <p:cNvSpPr/>
          <p:nvPr/>
        </p:nvSpPr>
        <p:spPr>
          <a:xfrm rot="15300000">
            <a:off x="2767330" y="1176020"/>
            <a:ext cx="1383665" cy="1241425"/>
          </a:xfrm>
          <a:custGeom>
            <a:avLst/>
            <a:gdLst>
              <a:gd name="connisteX0" fmla="*/ 0 w 824230"/>
              <a:gd name="connsiteY0" fmla="*/ 400948 h 400948"/>
              <a:gd name="connisteX1" fmla="*/ 164465 w 824230"/>
              <a:gd name="connsiteY1" fmla="*/ 186953 h 400948"/>
              <a:gd name="connisteX2" fmla="*/ 469900 w 824230"/>
              <a:gd name="connsiteY2" fmla="*/ 21853 h 400948"/>
              <a:gd name="connisteX3" fmla="*/ 824230 w 824230"/>
              <a:gd name="connsiteY3" fmla="*/ 5343 h 400948"/>
            </a:gdLst>
            <a:ahLst/>
            <a:cxnLst>
              <a:cxn ang="0">
                <a:pos x="connisteX0" y="connsiteY0"/>
              </a:cxn>
              <a:cxn ang="0">
                <a:pos x="connisteX1" y="connsiteY1"/>
              </a:cxn>
              <a:cxn ang="0">
                <a:pos x="connisteX2" y="connsiteY2"/>
              </a:cxn>
              <a:cxn ang="0">
                <a:pos x="connisteX3" y="connsiteY3"/>
              </a:cxn>
            </a:cxnLst>
            <a:rect l="l" t="t" r="r" b="b"/>
            <a:pathLst>
              <a:path w="824230" h="400948">
                <a:moveTo>
                  <a:pt x="0" y="400948"/>
                </a:moveTo>
                <a:cubicBezTo>
                  <a:pt x="26670" y="361578"/>
                  <a:pt x="70485" y="262518"/>
                  <a:pt x="164465" y="186953"/>
                </a:cubicBezTo>
                <a:cubicBezTo>
                  <a:pt x="258445" y="111388"/>
                  <a:pt x="337820" y="58048"/>
                  <a:pt x="469900" y="21853"/>
                </a:cubicBezTo>
                <a:cubicBezTo>
                  <a:pt x="601980" y="-14342"/>
                  <a:pt x="759460" y="5343"/>
                  <a:pt x="824230" y="53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4" name=" 4"/>
          <p:cNvSpPr/>
          <p:nvPr/>
        </p:nvSpPr>
        <p:spPr>
          <a:xfrm>
            <a:off x="1044575" y="1029970"/>
            <a:ext cx="2294890" cy="63944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3600">
                <a:solidFill>
                  <a:srgbClr val="FFFFFF"/>
                </a:solidFill>
                <a:latin typeface="华文新魏" panose="02010800040101010101" pitchFamily="2" charset="-122"/>
                <a:ea typeface="华文新魏" panose="02010800040101010101" pitchFamily="2" charset="-122"/>
              </a:rPr>
              <a:t>一、背景</a:t>
            </a:r>
            <a:endParaRPr lang="zh-CN" altLang="en-US" sz="3600">
              <a:solidFill>
                <a:srgbClr val="FFFFFF"/>
              </a:solidFill>
              <a:latin typeface="华文新魏" panose="02010800040101010101" pitchFamily="2" charset="-122"/>
              <a:ea typeface="华文新魏" panose="02010800040101010101" pitchFamily="2" charset="-122"/>
            </a:endParaRPr>
          </a:p>
        </p:txBody>
      </p:sp>
      <p:sp>
        <p:nvSpPr>
          <p:cNvPr id="19" name="任意多边形 18"/>
          <p:cNvSpPr/>
          <p:nvPr/>
        </p:nvSpPr>
        <p:spPr>
          <a:xfrm rot="15300000">
            <a:off x="5876713" y="361738"/>
            <a:ext cx="778087" cy="584200"/>
          </a:xfrm>
          <a:custGeom>
            <a:avLst/>
            <a:gdLst>
              <a:gd name="connisteX0" fmla="*/ 0 w 824230"/>
              <a:gd name="connsiteY0" fmla="*/ 400948 h 400948"/>
              <a:gd name="connisteX1" fmla="*/ 164465 w 824230"/>
              <a:gd name="connsiteY1" fmla="*/ 186953 h 400948"/>
              <a:gd name="connisteX2" fmla="*/ 469900 w 824230"/>
              <a:gd name="connsiteY2" fmla="*/ 21853 h 400948"/>
              <a:gd name="connisteX3" fmla="*/ 824230 w 824230"/>
              <a:gd name="connsiteY3" fmla="*/ 5343 h 400948"/>
            </a:gdLst>
            <a:ahLst/>
            <a:cxnLst>
              <a:cxn ang="0">
                <a:pos x="connisteX0" y="connsiteY0"/>
              </a:cxn>
              <a:cxn ang="0">
                <a:pos x="connisteX1" y="connsiteY1"/>
              </a:cxn>
              <a:cxn ang="0">
                <a:pos x="connisteX2" y="connsiteY2"/>
              </a:cxn>
              <a:cxn ang="0">
                <a:pos x="connisteX3" y="connsiteY3"/>
              </a:cxn>
            </a:cxnLst>
            <a:rect l="l" t="t" r="r" b="b"/>
            <a:pathLst>
              <a:path w="824230" h="400948">
                <a:moveTo>
                  <a:pt x="0" y="400948"/>
                </a:moveTo>
                <a:cubicBezTo>
                  <a:pt x="26670" y="361578"/>
                  <a:pt x="70485" y="262518"/>
                  <a:pt x="164465" y="186953"/>
                </a:cubicBezTo>
                <a:cubicBezTo>
                  <a:pt x="258445" y="111388"/>
                  <a:pt x="337820" y="58048"/>
                  <a:pt x="469900" y="21853"/>
                </a:cubicBezTo>
                <a:cubicBezTo>
                  <a:pt x="601980" y="-14342"/>
                  <a:pt x="759460" y="5343"/>
                  <a:pt x="824230" y="53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cxnSp>
        <p:nvCxnSpPr>
          <p:cNvPr id="34" name="直接连接符 33"/>
          <p:cNvCxnSpPr/>
          <p:nvPr/>
        </p:nvCxnSpPr>
        <p:spPr>
          <a:xfrm>
            <a:off x="496570" y="4206452"/>
            <a:ext cx="534247"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任意多边形 40"/>
          <p:cNvSpPr/>
          <p:nvPr/>
        </p:nvSpPr>
        <p:spPr>
          <a:xfrm rot="15300000">
            <a:off x="-169333" y="5121487"/>
            <a:ext cx="1864360" cy="1110827"/>
          </a:xfrm>
          <a:custGeom>
            <a:avLst/>
            <a:gdLst>
              <a:gd name="connisteX0" fmla="*/ 0 w 824230"/>
              <a:gd name="connsiteY0" fmla="*/ 400948 h 400948"/>
              <a:gd name="connisteX1" fmla="*/ 164465 w 824230"/>
              <a:gd name="connsiteY1" fmla="*/ 186953 h 400948"/>
              <a:gd name="connisteX2" fmla="*/ 469900 w 824230"/>
              <a:gd name="connsiteY2" fmla="*/ 21853 h 400948"/>
              <a:gd name="connisteX3" fmla="*/ 824230 w 824230"/>
              <a:gd name="connsiteY3" fmla="*/ 5343 h 400948"/>
            </a:gdLst>
            <a:ahLst/>
            <a:cxnLst>
              <a:cxn ang="0">
                <a:pos x="connisteX0" y="connsiteY0"/>
              </a:cxn>
              <a:cxn ang="0">
                <a:pos x="connisteX1" y="connsiteY1"/>
              </a:cxn>
              <a:cxn ang="0">
                <a:pos x="connisteX2" y="connsiteY2"/>
              </a:cxn>
              <a:cxn ang="0">
                <a:pos x="connisteX3" y="connsiteY3"/>
              </a:cxn>
            </a:cxnLst>
            <a:rect l="l" t="t" r="r" b="b"/>
            <a:pathLst>
              <a:path w="824230" h="400948">
                <a:moveTo>
                  <a:pt x="0" y="400948"/>
                </a:moveTo>
                <a:cubicBezTo>
                  <a:pt x="26670" y="361578"/>
                  <a:pt x="70485" y="262518"/>
                  <a:pt x="164465" y="186953"/>
                </a:cubicBezTo>
                <a:cubicBezTo>
                  <a:pt x="258445" y="111388"/>
                  <a:pt x="337820" y="58048"/>
                  <a:pt x="469900" y="21853"/>
                </a:cubicBezTo>
                <a:cubicBezTo>
                  <a:pt x="601980" y="-14342"/>
                  <a:pt x="759460" y="5343"/>
                  <a:pt x="824230" y="53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219" name=" 219"/>
          <p:cNvSpPr/>
          <p:nvPr/>
        </p:nvSpPr>
        <p:spPr>
          <a:xfrm>
            <a:off x="-15240" y="1540933"/>
            <a:ext cx="719667" cy="463973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3200" b="1">
                <a:solidFill>
                  <a:srgbClr val="FFFFFF"/>
                </a:solidFill>
              </a:rPr>
              <a:t>英国的制度创新</a:t>
            </a:r>
            <a:endParaRPr lang="zh-CN" altLang="en-US" sz="3200" b="1">
              <a:solidFill>
                <a:srgbClr val="FFFFFF"/>
              </a:solidFill>
            </a:endParaRPr>
          </a:p>
        </p:txBody>
      </p:sp>
      <p:sp>
        <p:nvSpPr>
          <p:cNvPr id="2050" name=" 2050"/>
          <p:cNvSpPr/>
          <p:nvPr/>
        </p:nvSpPr>
        <p:spPr bwMode="auto">
          <a:xfrm>
            <a:off x="10901045" y="1301115"/>
            <a:ext cx="1125220" cy="857885"/>
          </a:xfrm>
          <a:custGeom>
            <a:avLst/>
            <a:gdLst>
              <a:gd name="T0" fmla="*/ 1362577 w 3409"/>
              <a:gd name="T1" fmla="*/ 0 h 3216"/>
              <a:gd name="T2" fmla="*/ 1238994 w 3409"/>
              <a:gd name="T3" fmla="*/ 128869 h 3216"/>
              <a:gd name="T4" fmla="*/ 338532 w 3409"/>
              <a:gd name="T5" fmla="*/ 620579 h 3216"/>
              <a:gd name="T6" fmla="*/ 302091 w 3409"/>
              <a:gd name="T7" fmla="*/ 646458 h 3216"/>
              <a:gd name="T8" fmla="*/ 128336 w 3409"/>
              <a:gd name="T9" fmla="*/ 1570197 h 3216"/>
              <a:gd name="T10" fmla="*/ 1298145 w 3409"/>
              <a:gd name="T11" fmla="*/ 1152428 h 3216"/>
              <a:gd name="T12" fmla="*/ 1426481 w 3409"/>
              <a:gd name="T13" fmla="*/ 1634632 h 3216"/>
              <a:gd name="T14" fmla="*/ 1362577 w 3409"/>
              <a:gd name="T15" fmla="*/ 1698538 h 3216"/>
              <a:gd name="T16" fmla="*/ 0 w 3409"/>
              <a:gd name="T17" fmla="*/ 1698538 h 3216"/>
              <a:gd name="T18" fmla="*/ 0 w 3409"/>
              <a:gd name="T19" fmla="*/ 574102 h 3216"/>
              <a:gd name="T20" fmla="*/ 7922 w 3409"/>
              <a:gd name="T21" fmla="*/ 543469 h 3216"/>
              <a:gd name="T22" fmla="*/ 303147 w 3409"/>
              <a:gd name="T23" fmla="*/ 0 h 3216"/>
              <a:gd name="T24" fmla="*/ 214421 w 3409"/>
              <a:gd name="T25" fmla="*/ 1143978 h 3216"/>
              <a:gd name="T26" fmla="*/ 371804 w 3409"/>
              <a:gd name="T27" fmla="*/ 1037819 h 3216"/>
              <a:gd name="T28" fmla="*/ 424617 w 3409"/>
              <a:gd name="T29" fmla="*/ 1292917 h 3216"/>
              <a:gd name="T30" fmla="*/ 414054 w 3409"/>
              <a:gd name="T31" fmla="*/ 1375309 h 3216"/>
              <a:gd name="T32" fmla="*/ 649072 w 3409"/>
              <a:gd name="T33" fmla="*/ 1408054 h 3216"/>
              <a:gd name="T34" fmla="*/ 908913 w 3409"/>
              <a:gd name="T35" fmla="*/ 1447666 h 3216"/>
              <a:gd name="T36" fmla="*/ 742552 w 3409"/>
              <a:gd name="T37" fmla="*/ 1344676 h 3216"/>
              <a:gd name="T38" fmla="*/ 592034 w 3409"/>
              <a:gd name="T39" fmla="*/ 1330416 h 3216"/>
              <a:gd name="T40" fmla="*/ 604181 w 3409"/>
              <a:gd name="T41" fmla="*/ 1279185 h 3216"/>
              <a:gd name="T42" fmla="*/ 665973 w 3409"/>
              <a:gd name="T43" fmla="*/ 1070565 h 3216"/>
              <a:gd name="T44" fmla="*/ 433067 w 3409"/>
              <a:gd name="T45" fmla="*/ 1185702 h 3216"/>
              <a:gd name="T46" fmla="*/ 474261 w 3409"/>
              <a:gd name="T47" fmla="*/ 954899 h 3216"/>
              <a:gd name="T48" fmla="*/ 354904 w 3409"/>
              <a:gd name="T49" fmla="*/ 173234 h 3216"/>
              <a:gd name="T50" fmla="*/ 281494 w 3409"/>
              <a:gd name="T51" fmla="*/ 577799 h 3216"/>
              <a:gd name="T52" fmla="*/ 960669 w 3409"/>
              <a:gd name="T53" fmla="*/ 921626 h 3216"/>
              <a:gd name="T54" fmla="*/ 931622 w 3409"/>
              <a:gd name="T55" fmla="*/ 1204716 h 3216"/>
              <a:gd name="T56" fmla="*/ 946410 w 3409"/>
              <a:gd name="T57" fmla="*/ 1309818 h 3216"/>
              <a:gd name="T58" fmla="*/ 1019292 w 3409"/>
              <a:gd name="T59" fmla="*/ 1256474 h 3216"/>
              <a:gd name="T60" fmla="*/ 960669 w 3409"/>
              <a:gd name="T61" fmla="*/ 921626 h 3216"/>
              <a:gd name="T62" fmla="*/ 1629283 w 3409"/>
              <a:gd name="T63" fmla="*/ 193304 h 3216"/>
              <a:gd name="T64" fmla="*/ 1383702 w 3409"/>
              <a:gd name="T65" fmla="*/ 199642 h 3216"/>
              <a:gd name="T66" fmla="*/ 1647767 w 3409"/>
              <a:gd name="T67" fmla="*/ 353862 h 3216"/>
              <a:gd name="T68" fmla="*/ 1476653 w 3409"/>
              <a:gd name="T69" fmla="*/ 773743 h 3216"/>
              <a:gd name="T70" fmla="*/ 1793003 w 3409"/>
              <a:gd name="T71" fmla="*/ 366538 h 3216"/>
              <a:gd name="T72" fmla="*/ 1770294 w 3409"/>
              <a:gd name="T73" fmla="*/ 314251 h 3216"/>
              <a:gd name="T74" fmla="*/ 1352014 w 3409"/>
              <a:gd name="T75" fmla="*/ 252985 h 3216"/>
              <a:gd name="T76" fmla="*/ 1255894 w 3409"/>
              <a:gd name="T77" fmla="*/ 1023559 h 3216"/>
              <a:gd name="T78" fmla="*/ 1352014 w 3409"/>
              <a:gd name="T79" fmla="*/ 252985 h 32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09" h="3216">
                <a:moveTo>
                  <a:pt x="646" y="0"/>
                </a:moveTo>
                <a:cubicBezTo>
                  <a:pt x="2580" y="0"/>
                  <a:pt x="2580" y="0"/>
                  <a:pt x="2580" y="0"/>
                </a:cubicBezTo>
                <a:cubicBezTo>
                  <a:pt x="2701" y="0"/>
                  <a:pt x="2701" y="0"/>
                  <a:pt x="2701" y="0"/>
                </a:cubicBezTo>
                <a:cubicBezTo>
                  <a:pt x="2346" y="244"/>
                  <a:pt x="2346" y="244"/>
                  <a:pt x="2346" y="244"/>
                </a:cubicBezTo>
                <a:cubicBezTo>
                  <a:pt x="810" y="244"/>
                  <a:pt x="810" y="244"/>
                  <a:pt x="810" y="244"/>
                </a:cubicBezTo>
                <a:cubicBezTo>
                  <a:pt x="641" y="1175"/>
                  <a:pt x="641" y="1175"/>
                  <a:pt x="641" y="1175"/>
                </a:cubicBezTo>
                <a:cubicBezTo>
                  <a:pt x="630" y="1234"/>
                  <a:pt x="630" y="1234"/>
                  <a:pt x="630" y="1234"/>
                </a:cubicBezTo>
                <a:cubicBezTo>
                  <a:pt x="572" y="1224"/>
                  <a:pt x="572" y="1224"/>
                  <a:pt x="572" y="1224"/>
                </a:cubicBezTo>
                <a:cubicBezTo>
                  <a:pt x="243" y="1169"/>
                  <a:pt x="243" y="1169"/>
                  <a:pt x="243" y="1169"/>
                </a:cubicBezTo>
                <a:cubicBezTo>
                  <a:pt x="243" y="2973"/>
                  <a:pt x="243" y="2973"/>
                  <a:pt x="243" y="2973"/>
                </a:cubicBezTo>
                <a:cubicBezTo>
                  <a:pt x="2458" y="2973"/>
                  <a:pt x="2458" y="2973"/>
                  <a:pt x="2458" y="2973"/>
                </a:cubicBezTo>
                <a:cubicBezTo>
                  <a:pt x="2458" y="2182"/>
                  <a:pt x="2458" y="2182"/>
                  <a:pt x="2458" y="2182"/>
                </a:cubicBezTo>
                <a:cubicBezTo>
                  <a:pt x="2701" y="1862"/>
                  <a:pt x="2701" y="1862"/>
                  <a:pt x="2701" y="1862"/>
                </a:cubicBezTo>
                <a:cubicBezTo>
                  <a:pt x="2701" y="3095"/>
                  <a:pt x="2701" y="3095"/>
                  <a:pt x="2701" y="3095"/>
                </a:cubicBezTo>
                <a:cubicBezTo>
                  <a:pt x="2701" y="3216"/>
                  <a:pt x="2701" y="3216"/>
                  <a:pt x="2701" y="3216"/>
                </a:cubicBezTo>
                <a:cubicBezTo>
                  <a:pt x="2580" y="3216"/>
                  <a:pt x="2580" y="3216"/>
                  <a:pt x="2580" y="3216"/>
                </a:cubicBezTo>
                <a:cubicBezTo>
                  <a:pt x="122" y="3216"/>
                  <a:pt x="122" y="3216"/>
                  <a:pt x="122" y="3216"/>
                </a:cubicBezTo>
                <a:cubicBezTo>
                  <a:pt x="0" y="3216"/>
                  <a:pt x="0" y="3216"/>
                  <a:pt x="0" y="3216"/>
                </a:cubicBezTo>
                <a:cubicBezTo>
                  <a:pt x="0" y="3095"/>
                  <a:pt x="0" y="3095"/>
                  <a:pt x="0" y="3095"/>
                </a:cubicBezTo>
                <a:cubicBezTo>
                  <a:pt x="0" y="1087"/>
                  <a:pt x="0" y="1087"/>
                  <a:pt x="0" y="1087"/>
                </a:cubicBezTo>
                <a:cubicBezTo>
                  <a:pt x="0" y="1057"/>
                  <a:pt x="0" y="1057"/>
                  <a:pt x="0" y="1057"/>
                </a:cubicBezTo>
                <a:cubicBezTo>
                  <a:pt x="15" y="1029"/>
                  <a:pt x="15" y="1029"/>
                  <a:pt x="15" y="1029"/>
                </a:cubicBezTo>
                <a:cubicBezTo>
                  <a:pt x="539" y="64"/>
                  <a:pt x="539" y="64"/>
                  <a:pt x="539" y="64"/>
                </a:cubicBezTo>
                <a:cubicBezTo>
                  <a:pt x="574" y="0"/>
                  <a:pt x="574" y="0"/>
                  <a:pt x="574" y="0"/>
                </a:cubicBezTo>
                <a:cubicBezTo>
                  <a:pt x="646" y="0"/>
                  <a:pt x="646" y="0"/>
                  <a:pt x="646" y="0"/>
                </a:cubicBezTo>
                <a:close/>
                <a:moveTo>
                  <a:pt x="406" y="2166"/>
                </a:moveTo>
                <a:cubicBezTo>
                  <a:pt x="567" y="2251"/>
                  <a:pt x="567" y="2251"/>
                  <a:pt x="567" y="2251"/>
                </a:cubicBezTo>
                <a:cubicBezTo>
                  <a:pt x="572" y="2241"/>
                  <a:pt x="717" y="1843"/>
                  <a:pt x="704" y="1965"/>
                </a:cubicBezTo>
                <a:cubicBezTo>
                  <a:pt x="692" y="2084"/>
                  <a:pt x="615" y="2249"/>
                  <a:pt x="647" y="2358"/>
                </a:cubicBezTo>
                <a:cubicBezTo>
                  <a:pt x="670" y="2436"/>
                  <a:pt x="719" y="2473"/>
                  <a:pt x="804" y="2448"/>
                </a:cubicBezTo>
                <a:cubicBezTo>
                  <a:pt x="839" y="2438"/>
                  <a:pt x="880" y="2419"/>
                  <a:pt x="923" y="2395"/>
                </a:cubicBezTo>
                <a:cubicBezTo>
                  <a:pt x="858" y="2470"/>
                  <a:pt x="802" y="2543"/>
                  <a:pt x="784" y="2604"/>
                </a:cubicBezTo>
                <a:cubicBezTo>
                  <a:pt x="758" y="2691"/>
                  <a:pt x="781" y="2756"/>
                  <a:pt x="879" y="2785"/>
                </a:cubicBezTo>
                <a:cubicBezTo>
                  <a:pt x="1012" y="2824"/>
                  <a:pt x="1133" y="2736"/>
                  <a:pt x="1229" y="2666"/>
                </a:cubicBezTo>
                <a:cubicBezTo>
                  <a:pt x="1239" y="2658"/>
                  <a:pt x="1248" y="2651"/>
                  <a:pt x="1257" y="2645"/>
                </a:cubicBezTo>
                <a:cubicBezTo>
                  <a:pt x="1367" y="2786"/>
                  <a:pt x="1720" y="2741"/>
                  <a:pt x="1721" y="2741"/>
                </a:cubicBezTo>
                <a:cubicBezTo>
                  <a:pt x="1698" y="2560"/>
                  <a:pt x="1698" y="2560"/>
                  <a:pt x="1698" y="2560"/>
                </a:cubicBezTo>
                <a:cubicBezTo>
                  <a:pt x="1697" y="2560"/>
                  <a:pt x="1415" y="2596"/>
                  <a:pt x="1406" y="2546"/>
                </a:cubicBezTo>
                <a:cubicBezTo>
                  <a:pt x="1388" y="2453"/>
                  <a:pt x="1337" y="2426"/>
                  <a:pt x="1262" y="2440"/>
                </a:cubicBezTo>
                <a:cubicBezTo>
                  <a:pt x="1216" y="2449"/>
                  <a:pt x="1172" y="2481"/>
                  <a:pt x="1121" y="2519"/>
                </a:cubicBezTo>
                <a:cubicBezTo>
                  <a:pt x="1079" y="2549"/>
                  <a:pt x="1030" y="2585"/>
                  <a:pt x="988" y="2602"/>
                </a:cubicBezTo>
                <a:cubicBezTo>
                  <a:pt x="1024" y="2552"/>
                  <a:pt x="1085" y="2486"/>
                  <a:pt x="1144" y="2422"/>
                </a:cubicBezTo>
                <a:cubicBezTo>
                  <a:pt x="1232" y="2326"/>
                  <a:pt x="1316" y="2235"/>
                  <a:pt x="1334" y="2167"/>
                </a:cubicBezTo>
                <a:cubicBezTo>
                  <a:pt x="1354" y="2089"/>
                  <a:pt x="1327" y="2045"/>
                  <a:pt x="1261" y="2027"/>
                </a:cubicBezTo>
                <a:cubicBezTo>
                  <a:pt x="1195" y="2010"/>
                  <a:pt x="1095" y="2074"/>
                  <a:pt x="984" y="2145"/>
                </a:cubicBezTo>
                <a:cubicBezTo>
                  <a:pt x="928" y="2181"/>
                  <a:pt x="869" y="2218"/>
                  <a:pt x="820" y="2245"/>
                </a:cubicBezTo>
                <a:cubicBezTo>
                  <a:pt x="826" y="2173"/>
                  <a:pt x="849" y="2064"/>
                  <a:pt x="868" y="1971"/>
                </a:cubicBezTo>
                <a:cubicBezTo>
                  <a:pt x="882" y="1905"/>
                  <a:pt x="894" y="1846"/>
                  <a:pt x="898" y="1808"/>
                </a:cubicBezTo>
                <a:cubicBezTo>
                  <a:pt x="990" y="1069"/>
                  <a:pt x="408" y="2163"/>
                  <a:pt x="406" y="2166"/>
                </a:cubicBezTo>
                <a:close/>
                <a:moveTo>
                  <a:pt x="672" y="328"/>
                </a:moveTo>
                <a:cubicBezTo>
                  <a:pt x="279" y="1052"/>
                  <a:pt x="279" y="1052"/>
                  <a:pt x="279" y="1052"/>
                </a:cubicBezTo>
                <a:cubicBezTo>
                  <a:pt x="533" y="1094"/>
                  <a:pt x="533" y="1094"/>
                  <a:pt x="533" y="1094"/>
                </a:cubicBezTo>
                <a:cubicBezTo>
                  <a:pt x="672" y="328"/>
                  <a:pt x="672" y="328"/>
                  <a:pt x="672" y="328"/>
                </a:cubicBezTo>
                <a:close/>
                <a:moveTo>
                  <a:pt x="1819" y="1745"/>
                </a:moveTo>
                <a:cubicBezTo>
                  <a:pt x="1730" y="2262"/>
                  <a:pt x="1730" y="2262"/>
                  <a:pt x="1730" y="2262"/>
                </a:cubicBezTo>
                <a:cubicBezTo>
                  <a:pt x="1764" y="2281"/>
                  <a:pt x="1764" y="2281"/>
                  <a:pt x="1764" y="2281"/>
                </a:cubicBezTo>
                <a:cubicBezTo>
                  <a:pt x="1723" y="2439"/>
                  <a:pt x="1723" y="2439"/>
                  <a:pt x="1723" y="2439"/>
                </a:cubicBezTo>
                <a:cubicBezTo>
                  <a:pt x="1792" y="2480"/>
                  <a:pt x="1792" y="2480"/>
                  <a:pt x="1792" y="2480"/>
                </a:cubicBezTo>
                <a:cubicBezTo>
                  <a:pt x="1905" y="2364"/>
                  <a:pt x="1905" y="2364"/>
                  <a:pt x="1905" y="2364"/>
                </a:cubicBezTo>
                <a:cubicBezTo>
                  <a:pt x="1930" y="2379"/>
                  <a:pt x="1930" y="2379"/>
                  <a:pt x="1930" y="2379"/>
                </a:cubicBezTo>
                <a:cubicBezTo>
                  <a:pt x="2319" y="2038"/>
                  <a:pt x="2319" y="2038"/>
                  <a:pt x="2319" y="2038"/>
                </a:cubicBezTo>
                <a:cubicBezTo>
                  <a:pt x="1819" y="1745"/>
                  <a:pt x="1819" y="1745"/>
                  <a:pt x="1819" y="1745"/>
                </a:cubicBezTo>
                <a:close/>
                <a:moveTo>
                  <a:pt x="3094" y="444"/>
                </a:moveTo>
                <a:cubicBezTo>
                  <a:pt x="3085" y="366"/>
                  <a:pt x="3085" y="366"/>
                  <a:pt x="3085" y="366"/>
                </a:cubicBezTo>
                <a:cubicBezTo>
                  <a:pt x="2885" y="248"/>
                  <a:pt x="2885" y="248"/>
                  <a:pt x="2885" y="248"/>
                </a:cubicBezTo>
                <a:cubicBezTo>
                  <a:pt x="2620" y="378"/>
                  <a:pt x="2620" y="378"/>
                  <a:pt x="2620" y="378"/>
                </a:cubicBezTo>
                <a:cubicBezTo>
                  <a:pt x="2848" y="511"/>
                  <a:pt x="2848" y="511"/>
                  <a:pt x="2848" y="511"/>
                </a:cubicBezTo>
                <a:cubicBezTo>
                  <a:pt x="3120" y="670"/>
                  <a:pt x="3120" y="670"/>
                  <a:pt x="3120" y="670"/>
                </a:cubicBezTo>
                <a:cubicBezTo>
                  <a:pt x="3201" y="718"/>
                  <a:pt x="3201" y="718"/>
                  <a:pt x="3201" y="718"/>
                </a:cubicBezTo>
                <a:cubicBezTo>
                  <a:pt x="3126" y="1003"/>
                  <a:pt x="2993" y="1253"/>
                  <a:pt x="2796" y="1465"/>
                </a:cubicBezTo>
                <a:cubicBezTo>
                  <a:pt x="2929" y="1589"/>
                  <a:pt x="2929" y="1589"/>
                  <a:pt x="2929" y="1589"/>
                </a:cubicBezTo>
                <a:cubicBezTo>
                  <a:pt x="3163" y="1336"/>
                  <a:pt x="3316" y="1037"/>
                  <a:pt x="3395" y="694"/>
                </a:cubicBezTo>
                <a:cubicBezTo>
                  <a:pt x="3409" y="629"/>
                  <a:pt x="3409" y="629"/>
                  <a:pt x="3409" y="629"/>
                </a:cubicBezTo>
                <a:cubicBezTo>
                  <a:pt x="3352" y="595"/>
                  <a:pt x="3352" y="595"/>
                  <a:pt x="3352" y="595"/>
                </a:cubicBezTo>
                <a:cubicBezTo>
                  <a:pt x="3094" y="444"/>
                  <a:pt x="3094" y="444"/>
                  <a:pt x="3094" y="444"/>
                </a:cubicBezTo>
                <a:close/>
                <a:moveTo>
                  <a:pt x="2560" y="479"/>
                </a:moveTo>
                <a:cubicBezTo>
                  <a:pt x="2250" y="824"/>
                  <a:pt x="2026" y="1215"/>
                  <a:pt x="1878" y="1645"/>
                </a:cubicBezTo>
                <a:cubicBezTo>
                  <a:pt x="2044" y="1743"/>
                  <a:pt x="2211" y="1841"/>
                  <a:pt x="2378" y="1938"/>
                </a:cubicBezTo>
                <a:cubicBezTo>
                  <a:pt x="2664" y="1579"/>
                  <a:pt x="2893" y="1191"/>
                  <a:pt x="3060" y="772"/>
                </a:cubicBezTo>
                <a:cubicBezTo>
                  <a:pt x="2894" y="675"/>
                  <a:pt x="2727" y="577"/>
                  <a:pt x="2560" y="47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2400"/>
          </a:p>
        </p:txBody>
      </p:sp>
      <p:sp>
        <p:nvSpPr>
          <p:cNvPr id="60" name="灯片编号占位符 59"/>
          <p:cNvSpPr>
            <a:spLocks noGrp="1"/>
          </p:cNvSpPr>
          <p:nvPr>
            <p:ph type="sldNum" sz="quarter" idx="12"/>
          </p:nvPr>
        </p:nvSpPr>
        <p:spPr/>
        <p:txBody>
          <a:bodyPr/>
          <a:p>
            <a:fld id="{E29DD345-5586-4518-94BD-1822DF93AD83}" type="slidenum">
              <a:rPr lang="zh-CN" altLang="en-US" sz="1600" smtClean="0"/>
            </a:fld>
            <a:endParaRPr lang="zh-CN" altLang="en-US" sz="1600"/>
          </a:p>
        </p:txBody>
      </p:sp>
      <p:sp>
        <p:nvSpPr>
          <p:cNvPr id="35" name=" 5"/>
          <p:cNvSpPr/>
          <p:nvPr/>
        </p:nvSpPr>
        <p:spPr>
          <a:xfrm>
            <a:off x="6527800" y="728980"/>
            <a:ext cx="1494790" cy="42735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665">
                <a:solidFill>
                  <a:srgbClr val="FFFFFF"/>
                </a:solidFill>
              </a:rPr>
              <a:t>制定</a:t>
            </a:r>
            <a:endParaRPr lang="zh-CN" altLang="en-US" sz="2665">
              <a:solidFill>
                <a:srgbClr val="FFFFFF"/>
              </a:solidFill>
            </a:endParaRPr>
          </a:p>
        </p:txBody>
      </p:sp>
      <p:sp>
        <p:nvSpPr>
          <p:cNvPr id="42" name="任意多边形 41"/>
          <p:cNvSpPr/>
          <p:nvPr/>
        </p:nvSpPr>
        <p:spPr>
          <a:xfrm>
            <a:off x="5796068" y="235373"/>
            <a:ext cx="899160" cy="330200"/>
          </a:xfrm>
          <a:custGeom>
            <a:avLst/>
            <a:gdLst>
              <a:gd name="connisteX0" fmla="*/ 0 w 824230"/>
              <a:gd name="connsiteY0" fmla="*/ 400948 h 400948"/>
              <a:gd name="connisteX1" fmla="*/ 164465 w 824230"/>
              <a:gd name="connsiteY1" fmla="*/ 186953 h 400948"/>
              <a:gd name="connisteX2" fmla="*/ 469900 w 824230"/>
              <a:gd name="connsiteY2" fmla="*/ 21853 h 400948"/>
              <a:gd name="connisteX3" fmla="*/ 824230 w 824230"/>
              <a:gd name="connsiteY3" fmla="*/ 5343 h 400948"/>
            </a:gdLst>
            <a:ahLst/>
            <a:cxnLst>
              <a:cxn ang="0">
                <a:pos x="connisteX0" y="connsiteY0"/>
              </a:cxn>
              <a:cxn ang="0">
                <a:pos x="connisteX1" y="connsiteY1"/>
              </a:cxn>
              <a:cxn ang="0">
                <a:pos x="connisteX2" y="connsiteY2"/>
              </a:cxn>
              <a:cxn ang="0">
                <a:pos x="connisteX3" y="connsiteY3"/>
              </a:cxn>
            </a:cxnLst>
            <a:rect l="l" t="t" r="r" b="b"/>
            <a:pathLst>
              <a:path w="824230" h="400948">
                <a:moveTo>
                  <a:pt x="0" y="400948"/>
                </a:moveTo>
                <a:cubicBezTo>
                  <a:pt x="26670" y="361578"/>
                  <a:pt x="70485" y="262518"/>
                  <a:pt x="164465" y="186953"/>
                </a:cubicBezTo>
                <a:cubicBezTo>
                  <a:pt x="258445" y="111388"/>
                  <a:pt x="337820" y="58048"/>
                  <a:pt x="469900" y="21853"/>
                </a:cubicBezTo>
                <a:cubicBezTo>
                  <a:pt x="601980" y="-14342"/>
                  <a:pt x="759460" y="5343"/>
                  <a:pt x="824230" y="53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7" name=" 5"/>
          <p:cNvSpPr/>
          <p:nvPr/>
        </p:nvSpPr>
        <p:spPr>
          <a:xfrm>
            <a:off x="3637915" y="407035"/>
            <a:ext cx="2519680" cy="49339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sz="2665">
                <a:solidFill>
                  <a:srgbClr val="FFFFFF"/>
                </a:solidFill>
              </a:rPr>
              <a:t>1.</a:t>
            </a:r>
            <a:r>
              <a:rPr lang="zh-CN" altLang="en-US" sz="2665">
                <a:solidFill>
                  <a:srgbClr val="FFFFFF"/>
                </a:solidFill>
              </a:rPr>
              <a:t>《大宪章》</a:t>
            </a:r>
            <a:endParaRPr lang="zh-CN" altLang="en-US" sz="2665">
              <a:solidFill>
                <a:srgbClr val="FFFFFF"/>
              </a:solidFill>
            </a:endParaRPr>
          </a:p>
        </p:txBody>
      </p:sp>
      <p:sp>
        <p:nvSpPr>
          <p:cNvPr id="9" name=" 5"/>
          <p:cNvSpPr/>
          <p:nvPr/>
        </p:nvSpPr>
        <p:spPr>
          <a:xfrm>
            <a:off x="6527800" y="54610"/>
            <a:ext cx="1494790" cy="42735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665">
                <a:solidFill>
                  <a:srgbClr val="FFFFFF"/>
                </a:solidFill>
              </a:rPr>
              <a:t>背景</a:t>
            </a:r>
            <a:endParaRPr lang="zh-CN" altLang="en-US" sz="2665">
              <a:solidFill>
                <a:srgbClr val="FFFFFF"/>
              </a:solidFill>
            </a:endParaRPr>
          </a:p>
        </p:txBody>
      </p:sp>
      <p:sp>
        <p:nvSpPr>
          <p:cNvPr id="12" name=" 5"/>
          <p:cNvSpPr/>
          <p:nvPr/>
        </p:nvSpPr>
        <p:spPr>
          <a:xfrm>
            <a:off x="3640455" y="1112520"/>
            <a:ext cx="2483485" cy="59245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sz="2665">
                <a:solidFill>
                  <a:srgbClr val="FFFFFF"/>
                </a:solidFill>
              </a:rPr>
              <a:t>2.</a:t>
            </a:r>
            <a:r>
              <a:rPr lang="zh-CN" altLang="en-US" sz="2665">
                <a:solidFill>
                  <a:srgbClr val="FFFFFF"/>
                </a:solidFill>
              </a:rPr>
              <a:t>议会的召开</a:t>
            </a:r>
            <a:endParaRPr lang="zh-CN" altLang="en-US" sz="2665">
              <a:solidFill>
                <a:srgbClr val="FFFFFF"/>
              </a:solidFill>
            </a:endParaRPr>
          </a:p>
        </p:txBody>
      </p:sp>
      <p:sp>
        <p:nvSpPr>
          <p:cNvPr id="59" name="任意多边形 58"/>
          <p:cNvSpPr/>
          <p:nvPr/>
        </p:nvSpPr>
        <p:spPr>
          <a:xfrm>
            <a:off x="5257800" y="2003213"/>
            <a:ext cx="899160" cy="501227"/>
          </a:xfrm>
          <a:custGeom>
            <a:avLst/>
            <a:gdLst>
              <a:gd name="connisteX0" fmla="*/ 0 w 824230"/>
              <a:gd name="connsiteY0" fmla="*/ 400948 h 400948"/>
              <a:gd name="connisteX1" fmla="*/ 164465 w 824230"/>
              <a:gd name="connsiteY1" fmla="*/ 186953 h 400948"/>
              <a:gd name="connisteX2" fmla="*/ 469900 w 824230"/>
              <a:gd name="connsiteY2" fmla="*/ 21853 h 400948"/>
              <a:gd name="connisteX3" fmla="*/ 824230 w 824230"/>
              <a:gd name="connsiteY3" fmla="*/ 5343 h 400948"/>
            </a:gdLst>
            <a:ahLst/>
            <a:cxnLst>
              <a:cxn ang="0">
                <a:pos x="connisteX0" y="connsiteY0"/>
              </a:cxn>
              <a:cxn ang="0">
                <a:pos x="connisteX1" y="connsiteY1"/>
              </a:cxn>
              <a:cxn ang="0">
                <a:pos x="connisteX2" y="connsiteY2"/>
              </a:cxn>
              <a:cxn ang="0">
                <a:pos x="connisteX3" y="connsiteY3"/>
              </a:cxn>
            </a:cxnLst>
            <a:rect l="l" t="t" r="r" b="b"/>
            <a:pathLst>
              <a:path w="824230" h="400948">
                <a:moveTo>
                  <a:pt x="0" y="400948"/>
                </a:moveTo>
                <a:cubicBezTo>
                  <a:pt x="26670" y="361578"/>
                  <a:pt x="70485" y="262518"/>
                  <a:pt x="164465" y="186953"/>
                </a:cubicBezTo>
                <a:cubicBezTo>
                  <a:pt x="258445" y="111388"/>
                  <a:pt x="337820" y="58048"/>
                  <a:pt x="469900" y="21853"/>
                </a:cubicBezTo>
                <a:cubicBezTo>
                  <a:pt x="601980" y="-14342"/>
                  <a:pt x="759460" y="5343"/>
                  <a:pt x="824230" y="53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cxnSp>
        <p:nvCxnSpPr>
          <p:cNvPr id="61" name="直接连接符 60"/>
          <p:cNvCxnSpPr/>
          <p:nvPr/>
        </p:nvCxnSpPr>
        <p:spPr>
          <a:xfrm>
            <a:off x="5556673" y="2504440"/>
            <a:ext cx="534247" cy="0"/>
          </a:xfrm>
          <a:prstGeom prst="line">
            <a:avLst/>
          </a:prstGeom>
        </p:spPr>
        <p:style>
          <a:lnRef idx="1">
            <a:schemeClr val="accent1"/>
          </a:lnRef>
          <a:fillRef idx="0">
            <a:schemeClr val="accent1"/>
          </a:fillRef>
          <a:effectRef idx="0">
            <a:schemeClr val="accent1"/>
          </a:effectRef>
          <a:fontRef idx="minor">
            <a:schemeClr val="tx1"/>
          </a:fontRef>
        </p:style>
      </p:cxnSp>
      <p:sp>
        <p:nvSpPr>
          <p:cNvPr id="62" name="任意多边形 61"/>
          <p:cNvSpPr/>
          <p:nvPr/>
        </p:nvSpPr>
        <p:spPr>
          <a:xfrm rot="15300000">
            <a:off x="5318760" y="2318385"/>
            <a:ext cx="778087" cy="584200"/>
          </a:xfrm>
          <a:custGeom>
            <a:avLst/>
            <a:gdLst>
              <a:gd name="connisteX0" fmla="*/ 0 w 824230"/>
              <a:gd name="connsiteY0" fmla="*/ 400948 h 400948"/>
              <a:gd name="connisteX1" fmla="*/ 164465 w 824230"/>
              <a:gd name="connsiteY1" fmla="*/ 186953 h 400948"/>
              <a:gd name="connisteX2" fmla="*/ 469900 w 824230"/>
              <a:gd name="connsiteY2" fmla="*/ 21853 h 400948"/>
              <a:gd name="connisteX3" fmla="*/ 824230 w 824230"/>
              <a:gd name="connsiteY3" fmla="*/ 5343 h 400948"/>
            </a:gdLst>
            <a:ahLst/>
            <a:cxnLst>
              <a:cxn ang="0">
                <a:pos x="connisteX0" y="connsiteY0"/>
              </a:cxn>
              <a:cxn ang="0">
                <a:pos x="connisteX1" y="connsiteY1"/>
              </a:cxn>
              <a:cxn ang="0">
                <a:pos x="connisteX2" y="connsiteY2"/>
              </a:cxn>
              <a:cxn ang="0">
                <a:pos x="connisteX3" y="connsiteY3"/>
              </a:cxn>
            </a:cxnLst>
            <a:rect l="l" t="t" r="r" b="b"/>
            <a:pathLst>
              <a:path w="824230" h="400948">
                <a:moveTo>
                  <a:pt x="0" y="400948"/>
                </a:moveTo>
                <a:cubicBezTo>
                  <a:pt x="26670" y="361578"/>
                  <a:pt x="70485" y="262518"/>
                  <a:pt x="164465" y="186953"/>
                </a:cubicBezTo>
                <a:cubicBezTo>
                  <a:pt x="258445" y="111388"/>
                  <a:pt x="337820" y="58048"/>
                  <a:pt x="469900" y="21853"/>
                </a:cubicBezTo>
                <a:cubicBezTo>
                  <a:pt x="601980" y="-14342"/>
                  <a:pt x="759460" y="5343"/>
                  <a:pt x="824230" y="53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8" name=" 5"/>
          <p:cNvSpPr/>
          <p:nvPr/>
        </p:nvSpPr>
        <p:spPr>
          <a:xfrm>
            <a:off x="3720465" y="1912620"/>
            <a:ext cx="2120900" cy="8223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665">
                <a:solidFill>
                  <a:srgbClr val="FFFFFF"/>
                </a:solidFill>
              </a:rPr>
              <a:t>3.</a:t>
            </a:r>
            <a:r>
              <a:rPr lang="zh-CN" altLang="en-US" sz="2665">
                <a:solidFill>
                  <a:srgbClr val="FFFFFF"/>
                </a:solidFill>
              </a:rPr>
              <a:t>英国资产阶级革命</a:t>
            </a:r>
            <a:endParaRPr lang="zh-CN" altLang="en-US" sz="2665">
              <a:solidFill>
                <a:srgbClr val="FFFFFF"/>
              </a:solidFill>
            </a:endParaRPr>
          </a:p>
        </p:txBody>
      </p:sp>
      <p:sp>
        <p:nvSpPr>
          <p:cNvPr id="63" name=" 28"/>
          <p:cNvSpPr/>
          <p:nvPr/>
        </p:nvSpPr>
        <p:spPr>
          <a:xfrm>
            <a:off x="5945717" y="1704763"/>
            <a:ext cx="2426547" cy="41994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665">
                <a:solidFill>
                  <a:srgbClr val="FFFFFF"/>
                </a:solidFill>
              </a:rPr>
              <a:t>（</a:t>
            </a:r>
            <a:r>
              <a:rPr lang="en-US" altLang="zh-CN" sz="2665">
                <a:solidFill>
                  <a:srgbClr val="FFFFFF"/>
                </a:solidFill>
              </a:rPr>
              <a:t>1</a:t>
            </a:r>
            <a:r>
              <a:rPr lang="zh-CN" altLang="en-US" sz="2665">
                <a:solidFill>
                  <a:srgbClr val="FFFFFF"/>
                </a:solidFill>
              </a:rPr>
              <a:t>）背景</a:t>
            </a:r>
            <a:endParaRPr lang="zh-CN" altLang="en-US" sz="2665">
              <a:solidFill>
                <a:srgbClr val="FFFFFF"/>
              </a:solidFill>
            </a:endParaRPr>
          </a:p>
        </p:txBody>
      </p:sp>
      <p:sp>
        <p:nvSpPr>
          <p:cNvPr id="64" name=" 28"/>
          <p:cNvSpPr/>
          <p:nvPr/>
        </p:nvSpPr>
        <p:spPr>
          <a:xfrm>
            <a:off x="5945717" y="2205990"/>
            <a:ext cx="2426547" cy="41994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665">
                <a:solidFill>
                  <a:srgbClr val="FFFFFF"/>
                </a:solidFill>
              </a:rPr>
              <a:t>（</a:t>
            </a:r>
            <a:r>
              <a:rPr lang="en-US" altLang="zh-CN" sz="2665">
                <a:solidFill>
                  <a:srgbClr val="FFFFFF"/>
                </a:solidFill>
              </a:rPr>
              <a:t>2</a:t>
            </a:r>
            <a:r>
              <a:rPr lang="zh-CN" altLang="en-US" sz="2665">
                <a:solidFill>
                  <a:srgbClr val="FFFFFF"/>
                </a:solidFill>
              </a:rPr>
              <a:t>）过程</a:t>
            </a:r>
            <a:endParaRPr lang="zh-CN" altLang="en-US" sz="2665">
              <a:solidFill>
                <a:srgbClr val="FFFFFF"/>
              </a:solidFill>
            </a:endParaRPr>
          </a:p>
        </p:txBody>
      </p:sp>
      <p:sp>
        <p:nvSpPr>
          <p:cNvPr id="65" name=" 28"/>
          <p:cNvSpPr/>
          <p:nvPr/>
        </p:nvSpPr>
        <p:spPr>
          <a:xfrm>
            <a:off x="6002443" y="2735157"/>
            <a:ext cx="2426547" cy="41994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665">
                <a:solidFill>
                  <a:srgbClr val="FFFFFF"/>
                </a:solidFill>
              </a:rPr>
              <a:t>（</a:t>
            </a:r>
            <a:r>
              <a:rPr lang="en-US" altLang="zh-CN" sz="2665">
                <a:solidFill>
                  <a:srgbClr val="FFFFFF"/>
                </a:solidFill>
              </a:rPr>
              <a:t>3</a:t>
            </a:r>
            <a:r>
              <a:rPr lang="zh-CN" altLang="en-US" sz="2665">
                <a:solidFill>
                  <a:srgbClr val="FFFFFF"/>
                </a:solidFill>
              </a:rPr>
              <a:t>）意义</a:t>
            </a:r>
            <a:endParaRPr lang="zh-CN" altLang="en-US" sz="2665">
              <a:solidFill>
                <a:srgbClr val="FFFFFF"/>
              </a:solidFill>
            </a:endParaRPr>
          </a:p>
        </p:txBody>
      </p:sp>
      <p:sp>
        <p:nvSpPr>
          <p:cNvPr id="67" name="任意多边形 66"/>
          <p:cNvSpPr/>
          <p:nvPr/>
        </p:nvSpPr>
        <p:spPr>
          <a:xfrm>
            <a:off x="2266315" y="3581400"/>
            <a:ext cx="1597025" cy="875030"/>
          </a:xfrm>
          <a:custGeom>
            <a:avLst/>
            <a:gdLst>
              <a:gd name="connisteX0" fmla="*/ 0 w 824230"/>
              <a:gd name="connsiteY0" fmla="*/ 400948 h 400948"/>
              <a:gd name="connisteX1" fmla="*/ 164465 w 824230"/>
              <a:gd name="connsiteY1" fmla="*/ 186953 h 400948"/>
              <a:gd name="connisteX2" fmla="*/ 469900 w 824230"/>
              <a:gd name="connsiteY2" fmla="*/ 21853 h 400948"/>
              <a:gd name="connisteX3" fmla="*/ 824230 w 824230"/>
              <a:gd name="connsiteY3" fmla="*/ 5343 h 400948"/>
            </a:gdLst>
            <a:ahLst/>
            <a:cxnLst>
              <a:cxn ang="0">
                <a:pos x="connisteX0" y="connsiteY0"/>
              </a:cxn>
              <a:cxn ang="0">
                <a:pos x="connisteX1" y="connsiteY1"/>
              </a:cxn>
              <a:cxn ang="0">
                <a:pos x="connisteX2" y="connsiteY2"/>
              </a:cxn>
              <a:cxn ang="0">
                <a:pos x="connisteX3" y="connsiteY3"/>
              </a:cxn>
            </a:cxnLst>
            <a:rect l="l" t="t" r="r" b="b"/>
            <a:pathLst>
              <a:path w="824230" h="400948">
                <a:moveTo>
                  <a:pt x="0" y="400948"/>
                </a:moveTo>
                <a:cubicBezTo>
                  <a:pt x="26670" y="361578"/>
                  <a:pt x="70485" y="262518"/>
                  <a:pt x="164465" y="186953"/>
                </a:cubicBezTo>
                <a:cubicBezTo>
                  <a:pt x="258445" y="111388"/>
                  <a:pt x="337820" y="58048"/>
                  <a:pt x="469900" y="21853"/>
                </a:cubicBezTo>
                <a:cubicBezTo>
                  <a:pt x="601980" y="-14342"/>
                  <a:pt x="759460" y="5343"/>
                  <a:pt x="824230" y="53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70" name="任意多边形 69"/>
          <p:cNvSpPr/>
          <p:nvPr/>
        </p:nvSpPr>
        <p:spPr>
          <a:xfrm rot="15300000">
            <a:off x="5865283" y="3440218"/>
            <a:ext cx="778087" cy="584200"/>
          </a:xfrm>
          <a:custGeom>
            <a:avLst/>
            <a:gdLst>
              <a:gd name="connisteX0" fmla="*/ 0 w 824230"/>
              <a:gd name="connsiteY0" fmla="*/ 400948 h 400948"/>
              <a:gd name="connisteX1" fmla="*/ 164465 w 824230"/>
              <a:gd name="connsiteY1" fmla="*/ 186953 h 400948"/>
              <a:gd name="connisteX2" fmla="*/ 469900 w 824230"/>
              <a:gd name="connsiteY2" fmla="*/ 21853 h 400948"/>
              <a:gd name="connisteX3" fmla="*/ 824230 w 824230"/>
              <a:gd name="connsiteY3" fmla="*/ 5343 h 400948"/>
            </a:gdLst>
            <a:ahLst/>
            <a:cxnLst>
              <a:cxn ang="0">
                <a:pos x="connisteX0" y="connsiteY0"/>
              </a:cxn>
              <a:cxn ang="0">
                <a:pos x="connisteX1" y="connsiteY1"/>
              </a:cxn>
              <a:cxn ang="0">
                <a:pos x="connisteX2" y="connsiteY2"/>
              </a:cxn>
              <a:cxn ang="0">
                <a:pos x="connisteX3" y="connsiteY3"/>
              </a:cxn>
            </a:cxnLst>
            <a:rect l="l" t="t" r="r" b="b"/>
            <a:pathLst>
              <a:path w="824230" h="400948">
                <a:moveTo>
                  <a:pt x="0" y="400948"/>
                </a:moveTo>
                <a:cubicBezTo>
                  <a:pt x="26670" y="361578"/>
                  <a:pt x="70485" y="262518"/>
                  <a:pt x="164465" y="186953"/>
                </a:cubicBezTo>
                <a:cubicBezTo>
                  <a:pt x="258445" y="111388"/>
                  <a:pt x="337820" y="58048"/>
                  <a:pt x="469900" y="21853"/>
                </a:cubicBezTo>
                <a:cubicBezTo>
                  <a:pt x="601980" y="-14342"/>
                  <a:pt x="759460" y="5343"/>
                  <a:pt x="824230" y="53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71" name=" 5"/>
          <p:cNvSpPr/>
          <p:nvPr/>
        </p:nvSpPr>
        <p:spPr>
          <a:xfrm>
            <a:off x="6527800" y="3792220"/>
            <a:ext cx="1494790" cy="42735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665">
                <a:solidFill>
                  <a:srgbClr val="FFFFFF"/>
                </a:solidFill>
              </a:rPr>
              <a:t>2.</a:t>
            </a:r>
            <a:r>
              <a:rPr lang="zh-CN" altLang="en-US" sz="2665">
                <a:solidFill>
                  <a:srgbClr val="FFFFFF"/>
                </a:solidFill>
              </a:rPr>
              <a:t>意义</a:t>
            </a:r>
            <a:endParaRPr lang="zh-CN" altLang="en-US" sz="2665">
              <a:solidFill>
                <a:srgbClr val="FFFFFF"/>
              </a:solidFill>
            </a:endParaRPr>
          </a:p>
        </p:txBody>
      </p:sp>
      <p:sp>
        <p:nvSpPr>
          <p:cNvPr id="72" name="任意多边形 71"/>
          <p:cNvSpPr/>
          <p:nvPr/>
        </p:nvSpPr>
        <p:spPr>
          <a:xfrm>
            <a:off x="5784003" y="3461808"/>
            <a:ext cx="899160" cy="330200"/>
          </a:xfrm>
          <a:custGeom>
            <a:avLst/>
            <a:gdLst>
              <a:gd name="connisteX0" fmla="*/ 0 w 824230"/>
              <a:gd name="connsiteY0" fmla="*/ 400948 h 400948"/>
              <a:gd name="connisteX1" fmla="*/ 164465 w 824230"/>
              <a:gd name="connsiteY1" fmla="*/ 186953 h 400948"/>
              <a:gd name="connisteX2" fmla="*/ 469900 w 824230"/>
              <a:gd name="connsiteY2" fmla="*/ 21853 h 400948"/>
              <a:gd name="connisteX3" fmla="*/ 824230 w 824230"/>
              <a:gd name="connsiteY3" fmla="*/ 5343 h 400948"/>
            </a:gdLst>
            <a:ahLst/>
            <a:cxnLst>
              <a:cxn ang="0">
                <a:pos x="connisteX0" y="connsiteY0"/>
              </a:cxn>
              <a:cxn ang="0">
                <a:pos x="connisteX1" y="connsiteY1"/>
              </a:cxn>
              <a:cxn ang="0">
                <a:pos x="connisteX2" y="connsiteY2"/>
              </a:cxn>
              <a:cxn ang="0">
                <a:pos x="connisteX3" y="connsiteY3"/>
              </a:cxn>
            </a:cxnLst>
            <a:rect l="l" t="t" r="r" b="b"/>
            <a:pathLst>
              <a:path w="824230" h="400948">
                <a:moveTo>
                  <a:pt x="0" y="400948"/>
                </a:moveTo>
                <a:cubicBezTo>
                  <a:pt x="26670" y="361578"/>
                  <a:pt x="70485" y="262518"/>
                  <a:pt x="164465" y="186953"/>
                </a:cubicBezTo>
                <a:cubicBezTo>
                  <a:pt x="258445" y="111388"/>
                  <a:pt x="337820" y="58048"/>
                  <a:pt x="469900" y="21853"/>
                </a:cubicBezTo>
                <a:cubicBezTo>
                  <a:pt x="601980" y="-14342"/>
                  <a:pt x="759460" y="5343"/>
                  <a:pt x="824230" y="53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73" name=" 5"/>
          <p:cNvSpPr/>
          <p:nvPr/>
        </p:nvSpPr>
        <p:spPr>
          <a:xfrm>
            <a:off x="6515735" y="3281045"/>
            <a:ext cx="1494790" cy="42735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665">
                <a:solidFill>
                  <a:srgbClr val="FFFFFF"/>
                </a:solidFill>
              </a:rPr>
              <a:t>1.</a:t>
            </a:r>
            <a:r>
              <a:rPr lang="zh-CN" altLang="en-US" sz="2665">
                <a:solidFill>
                  <a:srgbClr val="FFFFFF"/>
                </a:solidFill>
              </a:rPr>
              <a:t>内容</a:t>
            </a:r>
            <a:endParaRPr lang="zh-CN" altLang="en-US" sz="2665">
              <a:solidFill>
                <a:srgbClr val="FFFFFF"/>
              </a:solidFill>
            </a:endParaRPr>
          </a:p>
        </p:txBody>
      </p:sp>
      <p:sp>
        <p:nvSpPr>
          <p:cNvPr id="68" name=" 28"/>
          <p:cNvSpPr/>
          <p:nvPr/>
        </p:nvSpPr>
        <p:spPr>
          <a:xfrm>
            <a:off x="3339465" y="3404235"/>
            <a:ext cx="3084830" cy="5511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665">
                <a:solidFill>
                  <a:srgbClr val="FFFFFF"/>
                </a:solidFill>
              </a:rPr>
              <a:t>（一）《</a:t>
            </a:r>
            <a:r>
              <a:rPr lang="zh-CN" altLang="en-US" sz="2660">
                <a:solidFill>
                  <a:srgbClr val="FFFFFF"/>
                </a:solidFill>
                <a:sym typeface="+mn-ea"/>
              </a:rPr>
              <a:t>权利法案</a:t>
            </a:r>
            <a:r>
              <a:rPr lang="zh-CN" altLang="en-US" sz="2665">
                <a:solidFill>
                  <a:srgbClr val="FFFFFF"/>
                </a:solidFill>
              </a:rPr>
              <a:t>》</a:t>
            </a:r>
            <a:endParaRPr lang="zh-CN" altLang="en-US" sz="2665">
              <a:solidFill>
                <a:srgbClr val="FFFFFF"/>
              </a:solidFill>
            </a:endParaRPr>
          </a:p>
        </p:txBody>
      </p:sp>
      <p:sp>
        <p:nvSpPr>
          <p:cNvPr id="76" name="任意多边形 75"/>
          <p:cNvSpPr/>
          <p:nvPr/>
        </p:nvSpPr>
        <p:spPr>
          <a:xfrm rot="15300000">
            <a:off x="6064673" y="4480348"/>
            <a:ext cx="778087" cy="584200"/>
          </a:xfrm>
          <a:custGeom>
            <a:avLst/>
            <a:gdLst>
              <a:gd name="connisteX0" fmla="*/ 0 w 824230"/>
              <a:gd name="connsiteY0" fmla="*/ 400948 h 400948"/>
              <a:gd name="connisteX1" fmla="*/ 164465 w 824230"/>
              <a:gd name="connsiteY1" fmla="*/ 186953 h 400948"/>
              <a:gd name="connisteX2" fmla="*/ 469900 w 824230"/>
              <a:gd name="connsiteY2" fmla="*/ 21853 h 400948"/>
              <a:gd name="connisteX3" fmla="*/ 824230 w 824230"/>
              <a:gd name="connsiteY3" fmla="*/ 5343 h 400948"/>
            </a:gdLst>
            <a:ahLst/>
            <a:cxnLst>
              <a:cxn ang="0">
                <a:pos x="connisteX0" y="connsiteY0"/>
              </a:cxn>
              <a:cxn ang="0">
                <a:pos x="connisteX1" y="connsiteY1"/>
              </a:cxn>
              <a:cxn ang="0">
                <a:pos x="connisteX2" y="connsiteY2"/>
              </a:cxn>
              <a:cxn ang="0">
                <a:pos x="connisteX3" y="connsiteY3"/>
              </a:cxn>
            </a:cxnLst>
            <a:rect l="l" t="t" r="r" b="b"/>
            <a:pathLst>
              <a:path w="824230" h="400948">
                <a:moveTo>
                  <a:pt x="0" y="400948"/>
                </a:moveTo>
                <a:cubicBezTo>
                  <a:pt x="26670" y="361578"/>
                  <a:pt x="70485" y="262518"/>
                  <a:pt x="164465" y="186953"/>
                </a:cubicBezTo>
                <a:cubicBezTo>
                  <a:pt x="258445" y="111388"/>
                  <a:pt x="337820" y="58048"/>
                  <a:pt x="469900" y="21853"/>
                </a:cubicBezTo>
                <a:cubicBezTo>
                  <a:pt x="601980" y="-14342"/>
                  <a:pt x="759460" y="5343"/>
                  <a:pt x="824230" y="53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77" name=" 5"/>
          <p:cNvSpPr/>
          <p:nvPr/>
        </p:nvSpPr>
        <p:spPr>
          <a:xfrm>
            <a:off x="6657340" y="4796790"/>
            <a:ext cx="1494790" cy="42735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665">
                <a:solidFill>
                  <a:srgbClr val="FFFFFF"/>
                </a:solidFill>
              </a:rPr>
              <a:t>2.</a:t>
            </a:r>
            <a:r>
              <a:rPr lang="zh-CN" altLang="en-US" sz="2665">
                <a:solidFill>
                  <a:srgbClr val="FFFFFF"/>
                </a:solidFill>
              </a:rPr>
              <a:t>内容</a:t>
            </a:r>
            <a:endParaRPr lang="zh-CN" altLang="en-US" sz="2665">
              <a:solidFill>
                <a:srgbClr val="FFFFFF"/>
              </a:solidFill>
            </a:endParaRPr>
          </a:p>
        </p:txBody>
      </p:sp>
      <p:sp>
        <p:nvSpPr>
          <p:cNvPr id="79" name="任意多边形 78"/>
          <p:cNvSpPr/>
          <p:nvPr/>
        </p:nvSpPr>
        <p:spPr>
          <a:xfrm>
            <a:off x="5937038" y="4466378"/>
            <a:ext cx="899160" cy="330200"/>
          </a:xfrm>
          <a:custGeom>
            <a:avLst/>
            <a:gdLst>
              <a:gd name="connisteX0" fmla="*/ 0 w 824230"/>
              <a:gd name="connsiteY0" fmla="*/ 400948 h 400948"/>
              <a:gd name="connisteX1" fmla="*/ 164465 w 824230"/>
              <a:gd name="connsiteY1" fmla="*/ 186953 h 400948"/>
              <a:gd name="connisteX2" fmla="*/ 469900 w 824230"/>
              <a:gd name="connsiteY2" fmla="*/ 21853 h 400948"/>
              <a:gd name="connisteX3" fmla="*/ 824230 w 824230"/>
              <a:gd name="connsiteY3" fmla="*/ 5343 h 400948"/>
            </a:gdLst>
            <a:ahLst/>
            <a:cxnLst>
              <a:cxn ang="0">
                <a:pos x="connisteX0" y="connsiteY0"/>
              </a:cxn>
              <a:cxn ang="0">
                <a:pos x="connisteX1" y="connsiteY1"/>
              </a:cxn>
              <a:cxn ang="0">
                <a:pos x="connisteX2" y="connsiteY2"/>
              </a:cxn>
              <a:cxn ang="0">
                <a:pos x="connisteX3" y="connsiteY3"/>
              </a:cxn>
            </a:cxnLst>
            <a:rect l="l" t="t" r="r" b="b"/>
            <a:pathLst>
              <a:path w="824230" h="400948">
                <a:moveTo>
                  <a:pt x="0" y="400948"/>
                </a:moveTo>
                <a:cubicBezTo>
                  <a:pt x="26670" y="361578"/>
                  <a:pt x="70485" y="262518"/>
                  <a:pt x="164465" y="186953"/>
                </a:cubicBezTo>
                <a:cubicBezTo>
                  <a:pt x="258445" y="111388"/>
                  <a:pt x="337820" y="58048"/>
                  <a:pt x="469900" y="21853"/>
                </a:cubicBezTo>
                <a:cubicBezTo>
                  <a:pt x="601980" y="-14342"/>
                  <a:pt x="759460" y="5343"/>
                  <a:pt x="824230" y="53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82" name="任意多边形 81"/>
          <p:cNvSpPr/>
          <p:nvPr/>
        </p:nvSpPr>
        <p:spPr>
          <a:xfrm rot="15300000">
            <a:off x="2629535" y="4289425"/>
            <a:ext cx="1383665" cy="1241425"/>
          </a:xfrm>
          <a:custGeom>
            <a:avLst/>
            <a:gdLst>
              <a:gd name="connisteX0" fmla="*/ 0 w 824230"/>
              <a:gd name="connsiteY0" fmla="*/ 400948 h 400948"/>
              <a:gd name="connisteX1" fmla="*/ 164465 w 824230"/>
              <a:gd name="connsiteY1" fmla="*/ 186953 h 400948"/>
              <a:gd name="connisteX2" fmla="*/ 469900 w 824230"/>
              <a:gd name="connsiteY2" fmla="*/ 21853 h 400948"/>
              <a:gd name="connisteX3" fmla="*/ 824230 w 824230"/>
              <a:gd name="connsiteY3" fmla="*/ 5343 h 400948"/>
            </a:gdLst>
            <a:ahLst/>
            <a:cxnLst>
              <a:cxn ang="0">
                <a:pos x="connisteX0" y="connsiteY0"/>
              </a:cxn>
              <a:cxn ang="0">
                <a:pos x="connisteX1" y="connsiteY1"/>
              </a:cxn>
              <a:cxn ang="0">
                <a:pos x="connisteX2" y="connsiteY2"/>
              </a:cxn>
              <a:cxn ang="0">
                <a:pos x="connisteX3" y="connsiteY3"/>
              </a:cxn>
            </a:cxnLst>
            <a:rect l="l" t="t" r="r" b="b"/>
            <a:pathLst>
              <a:path w="824230" h="400948">
                <a:moveTo>
                  <a:pt x="0" y="400948"/>
                </a:moveTo>
                <a:cubicBezTo>
                  <a:pt x="26670" y="361578"/>
                  <a:pt x="70485" y="262518"/>
                  <a:pt x="164465" y="186953"/>
                </a:cubicBezTo>
                <a:cubicBezTo>
                  <a:pt x="258445" y="111388"/>
                  <a:pt x="337820" y="58048"/>
                  <a:pt x="469900" y="21853"/>
                </a:cubicBezTo>
                <a:cubicBezTo>
                  <a:pt x="601980" y="-14342"/>
                  <a:pt x="759460" y="5343"/>
                  <a:pt x="824230" y="53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83" name="任意多边形 82"/>
          <p:cNvSpPr/>
          <p:nvPr/>
        </p:nvSpPr>
        <p:spPr>
          <a:xfrm rot="15300000">
            <a:off x="1594485" y="4537710"/>
            <a:ext cx="1969135" cy="1516380"/>
          </a:xfrm>
          <a:custGeom>
            <a:avLst/>
            <a:gdLst>
              <a:gd name="connisteX0" fmla="*/ 0 w 824230"/>
              <a:gd name="connsiteY0" fmla="*/ 400948 h 400948"/>
              <a:gd name="connisteX1" fmla="*/ 164465 w 824230"/>
              <a:gd name="connsiteY1" fmla="*/ 186953 h 400948"/>
              <a:gd name="connisteX2" fmla="*/ 469900 w 824230"/>
              <a:gd name="connsiteY2" fmla="*/ 21853 h 400948"/>
              <a:gd name="connisteX3" fmla="*/ 824230 w 824230"/>
              <a:gd name="connsiteY3" fmla="*/ 5343 h 400948"/>
            </a:gdLst>
            <a:ahLst/>
            <a:cxnLst>
              <a:cxn ang="0">
                <a:pos x="connisteX0" y="connsiteY0"/>
              </a:cxn>
              <a:cxn ang="0">
                <a:pos x="connisteX1" y="connsiteY1"/>
              </a:cxn>
              <a:cxn ang="0">
                <a:pos x="connisteX2" y="connsiteY2"/>
              </a:cxn>
              <a:cxn ang="0">
                <a:pos x="connisteX3" y="connsiteY3"/>
              </a:cxn>
            </a:cxnLst>
            <a:rect l="l" t="t" r="r" b="b"/>
            <a:pathLst>
              <a:path w="824230" h="400948">
                <a:moveTo>
                  <a:pt x="0" y="400948"/>
                </a:moveTo>
                <a:cubicBezTo>
                  <a:pt x="26670" y="361578"/>
                  <a:pt x="70485" y="262518"/>
                  <a:pt x="164465" y="186953"/>
                </a:cubicBezTo>
                <a:cubicBezTo>
                  <a:pt x="258445" y="111388"/>
                  <a:pt x="337820" y="58048"/>
                  <a:pt x="469900" y="21853"/>
                </a:cubicBezTo>
                <a:cubicBezTo>
                  <a:pt x="601980" y="-14342"/>
                  <a:pt x="759460" y="5343"/>
                  <a:pt x="824230" y="53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84" name="任意多边形 83"/>
          <p:cNvSpPr/>
          <p:nvPr/>
        </p:nvSpPr>
        <p:spPr>
          <a:xfrm rot="15300000">
            <a:off x="2797175" y="3900805"/>
            <a:ext cx="770255" cy="833120"/>
          </a:xfrm>
          <a:custGeom>
            <a:avLst/>
            <a:gdLst>
              <a:gd name="connisteX0" fmla="*/ 0 w 824230"/>
              <a:gd name="connsiteY0" fmla="*/ 400948 h 400948"/>
              <a:gd name="connisteX1" fmla="*/ 164465 w 824230"/>
              <a:gd name="connsiteY1" fmla="*/ 186953 h 400948"/>
              <a:gd name="connisteX2" fmla="*/ 469900 w 824230"/>
              <a:gd name="connsiteY2" fmla="*/ 21853 h 400948"/>
              <a:gd name="connisteX3" fmla="*/ 824230 w 824230"/>
              <a:gd name="connsiteY3" fmla="*/ 5343 h 400948"/>
            </a:gdLst>
            <a:ahLst/>
            <a:cxnLst>
              <a:cxn ang="0">
                <a:pos x="connisteX0" y="connsiteY0"/>
              </a:cxn>
              <a:cxn ang="0">
                <a:pos x="connisteX1" y="connsiteY1"/>
              </a:cxn>
              <a:cxn ang="0">
                <a:pos x="connisteX2" y="connsiteY2"/>
              </a:cxn>
              <a:cxn ang="0">
                <a:pos x="connisteX3" y="connsiteY3"/>
              </a:cxn>
            </a:cxnLst>
            <a:rect l="l" t="t" r="r" b="b"/>
            <a:pathLst>
              <a:path w="824230" h="400948">
                <a:moveTo>
                  <a:pt x="0" y="400948"/>
                </a:moveTo>
                <a:cubicBezTo>
                  <a:pt x="26670" y="361578"/>
                  <a:pt x="70485" y="262518"/>
                  <a:pt x="164465" y="186953"/>
                </a:cubicBezTo>
                <a:cubicBezTo>
                  <a:pt x="258445" y="111388"/>
                  <a:pt x="337820" y="58048"/>
                  <a:pt x="469900" y="21853"/>
                </a:cubicBezTo>
                <a:cubicBezTo>
                  <a:pt x="601980" y="-14342"/>
                  <a:pt x="759460" y="5343"/>
                  <a:pt x="824230" y="53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66" name=" 4"/>
          <p:cNvSpPr/>
          <p:nvPr/>
        </p:nvSpPr>
        <p:spPr>
          <a:xfrm>
            <a:off x="913130" y="3692525"/>
            <a:ext cx="2235835" cy="102679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3200">
                <a:solidFill>
                  <a:srgbClr val="FFFFFF"/>
                </a:solidFill>
                <a:latin typeface="华文新魏" panose="02010800040101010101" pitchFamily="2" charset="-122"/>
                <a:ea typeface="华文新魏" panose="02010800040101010101" pitchFamily="2" charset="-122"/>
              </a:rPr>
              <a:t>二、发展的过程</a:t>
            </a:r>
            <a:endParaRPr lang="zh-CN" altLang="en-US" sz="3200">
              <a:solidFill>
                <a:srgbClr val="FFFFFF"/>
              </a:solidFill>
              <a:latin typeface="华文新魏" panose="02010800040101010101" pitchFamily="2" charset="-122"/>
              <a:ea typeface="华文新魏" panose="02010800040101010101" pitchFamily="2" charset="-122"/>
            </a:endParaRPr>
          </a:p>
        </p:txBody>
      </p:sp>
      <p:sp>
        <p:nvSpPr>
          <p:cNvPr id="78" name=" 5"/>
          <p:cNvSpPr/>
          <p:nvPr/>
        </p:nvSpPr>
        <p:spPr>
          <a:xfrm>
            <a:off x="6657340" y="4321175"/>
            <a:ext cx="1494790" cy="42735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665">
                <a:solidFill>
                  <a:srgbClr val="FFFFFF"/>
                </a:solidFill>
              </a:rPr>
              <a:t>1.</a:t>
            </a:r>
            <a:r>
              <a:rPr lang="zh-CN" altLang="en-US" sz="2665">
                <a:solidFill>
                  <a:srgbClr val="FFFFFF"/>
                </a:solidFill>
              </a:rPr>
              <a:t>形成</a:t>
            </a:r>
            <a:endParaRPr lang="zh-CN" altLang="en-US" sz="2665">
              <a:solidFill>
                <a:srgbClr val="FFFFFF"/>
              </a:solidFill>
            </a:endParaRPr>
          </a:p>
        </p:txBody>
      </p:sp>
      <p:sp>
        <p:nvSpPr>
          <p:cNvPr id="80" name=" 28"/>
          <p:cNvSpPr/>
          <p:nvPr/>
        </p:nvSpPr>
        <p:spPr>
          <a:xfrm>
            <a:off x="3339465" y="5037455"/>
            <a:ext cx="2532380" cy="5511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665">
                <a:solidFill>
                  <a:srgbClr val="FFFFFF"/>
                </a:solidFill>
              </a:rPr>
              <a:t>（三）两党制</a:t>
            </a:r>
            <a:endParaRPr lang="zh-CN" altLang="en-US" sz="2665">
              <a:solidFill>
                <a:srgbClr val="FFFFFF"/>
              </a:solidFill>
            </a:endParaRPr>
          </a:p>
        </p:txBody>
      </p:sp>
      <p:sp>
        <p:nvSpPr>
          <p:cNvPr id="87" name="任意多边形 86"/>
          <p:cNvSpPr/>
          <p:nvPr/>
        </p:nvSpPr>
        <p:spPr>
          <a:xfrm rot="15300000">
            <a:off x="6064673" y="4480348"/>
            <a:ext cx="778087" cy="584200"/>
          </a:xfrm>
          <a:custGeom>
            <a:avLst/>
            <a:gdLst>
              <a:gd name="connisteX0" fmla="*/ 0 w 824230"/>
              <a:gd name="connsiteY0" fmla="*/ 400948 h 400948"/>
              <a:gd name="connisteX1" fmla="*/ 164465 w 824230"/>
              <a:gd name="connsiteY1" fmla="*/ 186953 h 400948"/>
              <a:gd name="connisteX2" fmla="*/ 469900 w 824230"/>
              <a:gd name="connsiteY2" fmla="*/ 21853 h 400948"/>
              <a:gd name="connisteX3" fmla="*/ 824230 w 824230"/>
              <a:gd name="connsiteY3" fmla="*/ 5343 h 400948"/>
            </a:gdLst>
            <a:ahLst/>
            <a:cxnLst>
              <a:cxn ang="0">
                <a:pos x="connisteX0" y="connsiteY0"/>
              </a:cxn>
              <a:cxn ang="0">
                <a:pos x="connisteX1" y="connsiteY1"/>
              </a:cxn>
              <a:cxn ang="0">
                <a:pos x="connisteX2" y="connsiteY2"/>
              </a:cxn>
              <a:cxn ang="0">
                <a:pos x="connisteX3" y="connsiteY3"/>
              </a:cxn>
            </a:cxnLst>
            <a:rect l="l" t="t" r="r" b="b"/>
            <a:pathLst>
              <a:path w="824230" h="400948">
                <a:moveTo>
                  <a:pt x="0" y="400948"/>
                </a:moveTo>
                <a:cubicBezTo>
                  <a:pt x="26670" y="361578"/>
                  <a:pt x="70485" y="262518"/>
                  <a:pt x="164465" y="186953"/>
                </a:cubicBezTo>
                <a:cubicBezTo>
                  <a:pt x="258445" y="111388"/>
                  <a:pt x="337820" y="58048"/>
                  <a:pt x="469900" y="21853"/>
                </a:cubicBezTo>
                <a:cubicBezTo>
                  <a:pt x="601980" y="-14342"/>
                  <a:pt x="759460" y="5343"/>
                  <a:pt x="824230" y="53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88" name="任意多边形 87"/>
          <p:cNvSpPr/>
          <p:nvPr/>
        </p:nvSpPr>
        <p:spPr>
          <a:xfrm>
            <a:off x="5937038" y="4466378"/>
            <a:ext cx="899160" cy="330200"/>
          </a:xfrm>
          <a:custGeom>
            <a:avLst/>
            <a:gdLst>
              <a:gd name="connisteX0" fmla="*/ 0 w 824230"/>
              <a:gd name="connsiteY0" fmla="*/ 400948 h 400948"/>
              <a:gd name="connisteX1" fmla="*/ 164465 w 824230"/>
              <a:gd name="connsiteY1" fmla="*/ 186953 h 400948"/>
              <a:gd name="connisteX2" fmla="*/ 469900 w 824230"/>
              <a:gd name="connsiteY2" fmla="*/ 21853 h 400948"/>
              <a:gd name="connisteX3" fmla="*/ 824230 w 824230"/>
              <a:gd name="connsiteY3" fmla="*/ 5343 h 400948"/>
            </a:gdLst>
            <a:ahLst/>
            <a:cxnLst>
              <a:cxn ang="0">
                <a:pos x="connisteX0" y="connsiteY0"/>
              </a:cxn>
              <a:cxn ang="0">
                <a:pos x="connisteX1" y="connsiteY1"/>
              </a:cxn>
              <a:cxn ang="0">
                <a:pos x="connisteX2" y="connsiteY2"/>
              </a:cxn>
              <a:cxn ang="0">
                <a:pos x="connisteX3" y="connsiteY3"/>
              </a:cxn>
            </a:cxnLst>
            <a:rect l="l" t="t" r="r" b="b"/>
            <a:pathLst>
              <a:path w="824230" h="400948">
                <a:moveTo>
                  <a:pt x="0" y="400948"/>
                </a:moveTo>
                <a:cubicBezTo>
                  <a:pt x="26670" y="361578"/>
                  <a:pt x="70485" y="262518"/>
                  <a:pt x="164465" y="186953"/>
                </a:cubicBezTo>
                <a:cubicBezTo>
                  <a:pt x="258445" y="111388"/>
                  <a:pt x="337820" y="58048"/>
                  <a:pt x="469900" y="21853"/>
                </a:cubicBezTo>
                <a:cubicBezTo>
                  <a:pt x="601980" y="-14342"/>
                  <a:pt x="759460" y="5343"/>
                  <a:pt x="824230" y="53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89" name=" 5"/>
          <p:cNvSpPr/>
          <p:nvPr/>
        </p:nvSpPr>
        <p:spPr>
          <a:xfrm>
            <a:off x="6657340" y="4321175"/>
            <a:ext cx="1494790" cy="42735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665">
                <a:solidFill>
                  <a:srgbClr val="FFFFFF"/>
                </a:solidFill>
              </a:rPr>
              <a:t>1.</a:t>
            </a:r>
            <a:r>
              <a:rPr lang="zh-CN" altLang="en-US" sz="2665">
                <a:solidFill>
                  <a:srgbClr val="FFFFFF"/>
                </a:solidFill>
              </a:rPr>
              <a:t>形成</a:t>
            </a:r>
            <a:endParaRPr lang="zh-CN" altLang="en-US" sz="2665">
              <a:solidFill>
                <a:srgbClr val="FFFFFF"/>
              </a:solidFill>
            </a:endParaRPr>
          </a:p>
        </p:txBody>
      </p:sp>
      <p:sp>
        <p:nvSpPr>
          <p:cNvPr id="90" name="任意多边形 89"/>
          <p:cNvSpPr/>
          <p:nvPr/>
        </p:nvSpPr>
        <p:spPr>
          <a:xfrm rot="15300000">
            <a:off x="6064673" y="4480348"/>
            <a:ext cx="778087" cy="584200"/>
          </a:xfrm>
          <a:custGeom>
            <a:avLst/>
            <a:gdLst>
              <a:gd name="connisteX0" fmla="*/ 0 w 824230"/>
              <a:gd name="connsiteY0" fmla="*/ 400948 h 400948"/>
              <a:gd name="connisteX1" fmla="*/ 164465 w 824230"/>
              <a:gd name="connsiteY1" fmla="*/ 186953 h 400948"/>
              <a:gd name="connisteX2" fmla="*/ 469900 w 824230"/>
              <a:gd name="connsiteY2" fmla="*/ 21853 h 400948"/>
              <a:gd name="connisteX3" fmla="*/ 824230 w 824230"/>
              <a:gd name="connsiteY3" fmla="*/ 5343 h 400948"/>
            </a:gdLst>
            <a:ahLst/>
            <a:cxnLst>
              <a:cxn ang="0">
                <a:pos x="connisteX0" y="connsiteY0"/>
              </a:cxn>
              <a:cxn ang="0">
                <a:pos x="connisteX1" y="connsiteY1"/>
              </a:cxn>
              <a:cxn ang="0">
                <a:pos x="connisteX2" y="connsiteY2"/>
              </a:cxn>
              <a:cxn ang="0">
                <a:pos x="connisteX3" y="connsiteY3"/>
              </a:cxn>
            </a:cxnLst>
            <a:rect l="l" t="t" r="r" b="b"/>
            <a:pathLst>
              <a:path w="824230" h="400948">
                <a:moveTo>
                  <a:pt x="0" y="400948"/>
                </a:moveTo>
                <a:cubicBezTo>
                  <a:pt x="26670" y="361578"/>
                  <a:pt x="70485" y="262518"/>
                  <a:pt x="164465" y="186953"/>
                </a:cubicBezTo>
                <a:cubicBezTo>
                  <a:pt x="258445" y="111388"/>
                  <a:pt x="337820" y="58048"/>
                  <a:pt x="469900" y="21853"/>
                </a:cubicBezTo>
                <a:cubicBezTo>
                  <a:pt x="601980" y="-14342"/>
                  <a:pt x="759460" y="5343"/>
                  <a:pt x="824230" y="53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91" name="任意多边形 90"/>
          <p:cNvSpPr/>
          <p:nvPr/>
        </p:nvSpPr>
        <p:spPr>
          <a:xfrm>
            <a:off x="5937038" y="4466378"/>
            <a:ext cx="899160" cy="330200"/>
          </a:xfrm>
          <a:custGeom>
            <a:avLst/>
            <a:gdLst>
              <a:gd name="connisteX0" fmla="*/ 0 w 824230"/>
              <a:gd name="connsiteY0" fmla="*/ 400948 h 400948"/>
              <a:gd name="connisteX1" fmla="*/ 164465 w 824230"/>
              <a:gd name="connsiteY1" fmla="*/ 186953 h 400948"/>
              <a:gd name="connisteX2" fmla="*/ 469900 w 824230"/>
              <a:gd name="connsiteY2" fmla="*/ 21853 h 400948"/>
              <a:gd name="connisteX3" fmla="*/ 824230 w 824230"/>
              <a:gd name="connsiteY3" fmla="*/ 5343 h 400948"/>
            </a:gdLst>
            <a:ahLst/>
            <a:cxnLst>
              <a:cxn ang="0">
                <a:pos x="connisteX0" y="connsiteY0"/>
              </a:cxn>
              <a:cxn ang="0">
                <a:pos x="connisteX1" y="connsiteY1"/>
              </a:cxn>
              <a:cxn ang="0">
                <a:pos x="connisteX2" y="connsiteY2"/>
              </a:cxn>
              <a:cxn ang="0">
                <a:pos x="connisteX3" y="connsiteY3"/>
              </a:cxn>
            </a:cxnLst>
            <a:rect l="l" t="t" r="r" b="b"/>
            <a:pathLst>
              <a:path w="824230" h="400948">
                <a:moveTo>
                  <a:pt x="0" y="400948"/>
                </a:moveTo>
                <a:cubicBezTo>
                  <a:pt x="26670" y="361578"/>
                  <a:pt x="70485" y="262518"/>
                  <a:pt x="164465" y="186953"/>
                </a:cubicBezTo>
                <a:cubicBezTo>
                  <a:pt x="258445" y="111388"/>
                  <a:pt x="337820" y="58048"/>
                  <a:pt x="469900" y="21853"/>
                </a:cubicBezTo>
                <a:cubicBezTo>
                  <a:pt x="601980" y="-14342"/>
                  <a:pt x="759460" y="5343"/>
                  <a:pt x="824230" y="53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94" name="任意多边形 93"/>
          <p:cNvSpPr/>
          <p:nvPr/>
        </p:nvSpPr>
        <p:spPr>
          <a:xfrm rot="15300000">
            <a:off x="7355840" y="5841365"/>
            <a:ext cx="483235" cy="584200"/>
          </a:xfrm>
          <a:custGeom>
            <a:avLst/>
            <a:gdLst>
              <a:gd name="connisteX0" fmla="*/ 0 w 824230"/>
              <a:gd name="connsiteY0" fmla="*/ 400948 h 400948"/>
              <a:gd name="connisteX1" fmla="*/ 164465 w 824230"/>
              <a:gd name="connsiteY1" fmla="*/ 186953 h 400948"/>
              <a:gd name="connisteX2" fmla="*/ 469900 w 824230"/>
              <a:gd name="connsiteY2" fmla="*/ 21853 h 400948"/>
              <a:gd name="connisteX3" fmla="*/ 824230 w 824230"/>
              <a:gd name="connsiteY3" fmla="*/ 5343 h 400948"/>
            </a:gdLst>
            <a:ahLst/>
            <a:cxnLst>
              <a:cxn ang="0">
                <a:pos x="connisteX0" y="connsiteY0"/>
              </a:cxn>
              <a:cxn ang="0">
                <a:pos x="connisteX1" y="connsiteY1"/>
              </a:cxn>
              <a:cxn ang="0">
                <a:pos x="connisteX2" y="connsiteY2"/>
              </a:cxn>
              <a:cxn ang="0">
                <a:pos x="connisteX3" y="connsiteY3"/>
              </a:cxn>
            </a:cxnLst>
            <a:rect l="l" t="t" r="r" b="b"/>
            <a:pathLst>
              <a:path w="824230" h="400948">
                <a:moveTo>
                  <a:pt x="0" y="400948"/>
                </a:moveTo>
                <a:cubicBezTo>
                  <a:pt x="26670" y="361578"/>
                  <a:pt x="70485" y="262518"/>
                  <a:pt x="164465" y="186953"/>
                </a:cubicBezTo>
                <a:cubicBezTo>
                  <a:pt x="258445" y="111388"/>
                  <a:pt x="337820" y="58048"/>
                  <a:pt x="469900" y="21853"/>
                </a:cubicBezTo>
                <a:cubicBezTo>
                  <a:pt x="601980" y="-14342"/>
                  <a:pt x="759460" y="5343"/>
                  <a:pt x="824230" y="53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95" name="任意多边形 94"/>
          <p:cNvSpPr/>
          <p:nvPr/>
        </p:nvSpPr>
        <p:spPr>
          <a:xfrm>
            <a:off x="7042573" y="5684943"/>
            <a:ext cx="899160" cy="330200"/>
          </a:xfrm>
          <a:custGeom>
            <a:avLst/>
            <a:gdLst>
              <a:gd name="connisteX0" fmla="*/ 0 w 824230"/>
              <a:gd name="connsiteY0" fmla="*/ 400948 h 400948"/>
              <a:gd name="connisteX1" fmla="*/ 164465 w 824230"/>
              <a:gd name="connsiteY1" fmla="*/ 186953 h 400948"/>
              <a:gd name="connisteX2" fmla="*/ 469900 w 824230"/>
              <a:gd name="connsiteY2" fmla="*/ 21853 h 400948"/>
              <a:gd name="connisteX3" fmla="*/ 824230 w 824230"/>
              <a:gd name="connsiteY3" fmla="*/ 5343 h 400948"/>
            </a:gdLst>
            <a:ahLst/>
            <a:cxnLst>
              <a:cxn ang="0">
                <a:pos x="connisteX0" y="connsiteY0"/>
              </a:cxn>
              <a:cxn ang="0">
                <a:pos x="connisteX1" y="connsiteY1"/>
              </a:cxn>
              <a:cxn ang="0">
                <a:pos x="connisteX2" y="connsiteY2"/>
              </a:cxn>
              <a:cxn ang="0">
                <a:pos x="connisteX3" y="connsiteY3"/>
              </a:cxn>
            </a:cxnLst>
            <a:rect l="l" t="t" r="r" b="b"/>
            <a:pathLst>
              <a:path w="824230" h="400948">
                <a:moveTo>
                  <a:pt x="0" y="400948"/>
                </a:moveTo>
                <a:cubicBezTo>
                  <a:pt x="26670" y="361578"/>
                  <a:pt x="70485" y="262518"/>
                  <a:pt x="164465" y="186953"/>
                </a:cubicBezTo>
                <a:cubicBezTo>
                  <a:pt x="258445" y="111388"/>
                  <a:pt x="337820" y="58048"/>
                  <a:pt x="469900" y="21853"/>
                </a:cubicBezTo>
                <a:cubicBezTo>
                  <a:pt x="601980" y="-14342"/>
                  <a:pt x="759460" y="5343"/>
                  <a:pt x="824230" y="53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81" name=" 28"/>
          <p:cNvSpPr/>
          <p:nvPr/>
        </p:nvSpPr>
        <p:spPr>
          <a:xfrm>
            <a:off x="3339465" y="5673090"/>
            <a:ext cx="4037330" cy="5511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665">
                <a:solidFill>
                  <a:srgbClr val="FFFFFF"/>
                </a:solidFill>
              </a:rPr>
              <a:t>（四）</a:t>
            </a:r>
            <a:r>
              <a:rPr lang="en-US" altLang="zh-CN" sz="2665">
                <a:solidFill>
                  <a:srgbClr val="FFFFFF"/>
                </a:solidFill>
              </a:rPr>
              <a:t>1832</a:t>
            </a:r>
            <a:r>
              <a:rPr lang="zh-CN" altLang="en-US" sz="2665">
                <a:solidFill>
                  <a:srgbClr val="FFFFFF"/>
                </a:solidFill>
              </a:rPr>
              <a:t>年议会改革</a:t>
            </a:r>
            <a:endParaRPr lang="zh-CN" altLang="en-US" sz="2665">
              <a:solidFill>
                <a:srgbClr val="FFFFFF"/>
              </a:solidFill>
            </a:endParaRPr>
          </a:p>
        </p:txBody>
      </p:sp>
      <p:sp>
        <p:nvSpPr>
          <p:cNvPr id="92" name=" 5"/>
          <p:cNvSpPr/>
          <p:nvPr/>
        </p:nvSpPr>
        <p:spPr>
          <a:xfrm>
            <a:off x="7762875" y="6015355"/>
            <a:ext cx="1494790" cy="42735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665">
                <a:solidFill>
                  <a:srgbClr val="FFFFFF"/>
                </a:solidFill>
              </a:rPr>
              <a:t>2.</a:t>
            </a:r>
            <a:r>
              <a:rPr lang="zh-CN" altLang="en-US" sz="2665">
                <a:solidFill>
                  <a:srgbClr val="FFFFFF"/>
                </a:solidFill>
              </a:rPr>
              <a:t>评价</a:t>
            </a:r>
            <a:endParaRPr lang="zh-CN" altLang="en-US" sz="2665">
              <a:solidFill>
                <a:srgbClr val="FFFFFF"/>
              </a:solidFill>
            </a:endParaRPr>
          </a:p>
        </p:txBody>
      </p:sp>
      <p:sp>
        <p:nvSpPr>
          <p:cNvPr id="93" name=" 5"/>
          <p:cNvSpPr/>
          <p:nvPr/>
        </p:nvSpPr>
        <p:spPr>
          <a:xfrm>
            <a:off x="7762875" y="5539740"/>
            <a:ext cx="1494790" cy="42735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665">
                <a:solidFill>
                  <a:srgbClr val="FFFFFF"/>
                </a:solidFill>
              </a:rPr>
              <a:t>1.</a:t>
            </a:r>
            <a:r>
              <a:rPr lang="zh-CN" altLang="en-US" sz="2665">
                <a:solidFill>
                  <a:srgbClr val="FFFFFF"/>
                </a:solidFill>
              </a:rPr>
              <a:t>背景</a:t>
            </a:r>
            <a:endParaRPr lang="zh-CN" altLang="en-US" sz="2665">
              <a:solidFill>
                <a:srgbClr val="FFFFFF"/>
              </a:solidFill>
            </a:endParaRPr>
          </a:p>
        </p:txBody>
      </p:sp>
      <p:sp>
        <p:nvSpPr>
          <p:cNvPr id="96" name=" 4"/>
          <p:cNvSpPr/>
          <p:nvPr/>
        </p:nvSpPr>
        <p:spPr>
          <a:xfrm>
            <a:off x="912918" y="6224270"/>
            <a:ext cx="2807547" cy="62992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3735">
                <a:solidFill>
                  <a:srgbClr val="FFFFFF"/>
                </a:solidFill>
                <a:latin typeface="华文新魏" panose="02010800040101010101" pitchFamily="2" charset="-122"/>
                <a:ea typeface="华文新魏" panose="02010800040101010101" pitchFamily="2" charset="-122"/>
              </a:rPr>
              <a:t>三、特点</a:t>
            </a:r>
            <a:endParaRPr lang="zh-CN" altLang="en-US" sz="3735">
              <a:solidFill>
                <a:srgbClr val="FFFFFF"/>
              </a:solidFill>
              <a:latin typeface="华文新魏" panose="02010800040101010101" pitchFamily="2" charset="-122"/>
              <a:ea typeface="华文新魏" panose="02010800040101010101" pitchFamily="2" charset="-122"/>
            </a:endParaRPr>
          </a:p>
        </p:txBody>
      </p:sp>
      <p:sp>
        <p:nvSpPr>
          <p:cNvPr id="74" name=" 28"/>
          <p:cNvSpPr/>
          <p:nvPr/>
        </p:nvSpPr>
        <p:spPr>
          <a:xfrm>
            <a:off x="3339465" y="4356100"/>
            <a:ext cx="3084830" cy="5511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665">
                <a:solidFill>
                  <a:srgbClr val="FFFFFF"/>
                </a:solidFill>
              </a:rPr>
              <a:t>（二）责任内阁制</a:t>
            </a:r>
            <a:endParaRPr lang="zh-CN" altLang="en-US" sz="2665">
              <a:solidFill>
                <a:srgbClr val="FFFFFF"/>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8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8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9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8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80"/>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8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8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95"/>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93"/>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9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9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41"/>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animBg="1"/>
      <p:bldP spid="4" grpId="1" animBg="1"/>
      <p:bldP spid="3" grpId="0" animBg="1"/>
      <p:bldP spid="7" grpId="0" bldLvl="0" animBg="1"/>
      <p:bldP spid="9" grpId="0" bldLvl="0" animBg="1"/>
      <p:bldP spid="42" grpId="0" bldLvl="0" animBg="1"/>
      <p:bldP spid="19" grpId="0" bldLvl="0" animBg="1"/>
      <p:bldP spid="35" grpId="0" bldLvl="0" animBg="1"/>
      <p:bldP spid="12" grpId="0" bldLvl="0" animBg="1"/>
      <p:bldP spid="29" grpId="0" animBg="1"/>
      <p:bldP spid="8" grpId="0" bldLvl="0" animBg="1"/>
      <p:bldP spid="59" grpId="0" bldLvl="0" animBg="1"/>
      <p:bldP spid="63" grpId="0" bldLvl="0" animBg="1"/>
      <p:bldP spid="64" grpId="0" bldLvl="0" animBg="1"/>
      <p:bldP spid="65" grpId="0" bldLvl="0" animBg="1"/>
      <p:bldP spid="66" grpId="0" animBg="1"/>
      <p:bldP spid="67" grpId="0" animBg="1"/>
      <p:bldP spid="68" grpId="0" animBg="1"/>
      <p:bldP spid="72" grpId="0" animBg="1"/>
      <p:bldP spid="73" grpId="0" animBg="1"/>
      <p:bldP spid="70" grpId="0" animBg="1"/>
      <p:bldP spid="71" grpId="0" animBg="1"/>
      <p:bldP spid="84" grpId="0" animBg="1"/>
      <p:bldP spid="74" grpId="0" animBg="1"/>
      <p:bldP spid="89" grpId="0" animBg="1"/>
      <p:bldP spid="91" grpId="0" animBg="1"/>
      <p:bldP spid="90" grpId="0" animBg="1"/>
      <p:bldP spid="77" grpId="0" animBg="1"/>
      <p:bldP spid="82" grpId="0" animBg="1"/>
      <p:bldP spid="80" grpId="0" animBg="1"/>
      <p:bldP spid="83" grpId="0" animBg="1"/>
      <p:bldP spid="81" grpId="0" animBg="1"/>
      <p:bldP spid="95" grpId="0" animBg="1"/>
      <p:bldP spid="93" grpId="0" animBg="1"/>
      <p:bldP spid="94" grpId="0" animBg="1"/>
      <p:bldP spid="92" grpId="0" animBg="1"/>
      <p:bldP spid="41" grpId="0" animBg="1"/>
      <p:bldP spid="9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E4A17B91-3BF1-49FA-8556-7772634DBF89}" type="slidenum">
              <a:rPr lang="zh-CN" altLang="en-US" smtClean="0"/>
            </a:fld>
            <a:endParaRPr lang="zh-CN" altLang="en-US"/>
          </a:p>
        </p:txBody>
      </p:sp>
      <p:sp>
        <p:nvSpPr>
          <p:cNvPr id="3" name="TextBox 2"/>
          <p:cNvSpPr txBox="1"/>
          <p:nvPr/>
        </p:nvSpPr>
        <p:spPr>
          <a:xfrm>
            <a:off x="322580" y="470535"/>
            <a:ext cx="3093085" cy="645160"/>
          </a:xfrm>
          <a:prstGeom prst="rect">
            <a:avLst/>
          </a:prstGeom>
          <a:noFill/>
        </p:spPr>
        <p:txBody>
          <a:bodyPr wrap="square" rtlCol="0">
            <a:spAutoFit/>
          </a:bodyPr>
          <a:lstStyle/>
          <a:p>
            <a:r>
              <a:rPr lang="zh-CN" altLang="en-US" sz="3600" b="1" dirty="0">
                <a:solidFill>
                  <a:schemeClr val="bg1">
                    <a:lumMod val="50000"/>
                  </a:schemeClr>
                </a:solidFill>
              </a:rPr>
              <a:t>问题总结：</a:t>
            </a:r>
            <a:endParaRPr lang="zh-CN" altLang="en-US" sz="3600" b="1" dirty="0">
              <a:solidFill>
                <a:schemeClr val="bg1">
                  <a:lumMod val="50000"/>
                </a:schemeClr>
              </a:solidFill>
            </a:endParaRPr>
          </a:p>
        </p:txBody>
      </p:sp>
      <p:sp>
        <p:nvSpPr>
          <p:cNvPr id="4" name="TextBox 3"/>
          <p:cNvSpPr txBox="1"/>
          <p:nvPr/>
        </p:nvSpPr>
        <p:spPr>
          <a:xfrm>
            <a:off x="510987" y="1667871"/>
            <a:ext cx="11147613" cy="1198880"/>
          </a:xfrm>
          <a:prstGeom prst="rect">
            <a:avLst/>
          </a:prstGeom>
          <a:noFill/>
        </p:spPr>
        <p:txBody>
          <a:bodyPr wrap="square" rtlCol="0">
            <a:spAutoFit/>
          </a:bodyPr>
          <a:lstStyle/>
          <a:p>
            <a:r>
              <a:rPr lang="en-US" altLang="zh-CN" sz="3600" b="1" dirty="0" smtClean="0">
                <a:solidFill>
                  <a:schemeClr val="bg1">
                    <a:lumMod val="50000"/>
                  </a:schemeClr>
                </a:solidFill>
              </a:rPr>
              <a:t>1.</a:t>
            </a:r>
            <a:r>
              <a:rPr lang="zh-CN" altLang="en-US" sz="3600" b="1" dirty="0" smtClean="0">
                <a:solidFill>
                  <a:schemeClr val="bg1">
                    <a:lumMod val="50000"/>
                  </a:schemeClr>
                </a:solidFill>
              </a:rPr>
              <a:t>君主立宪制发展的过程</a:t>
            </a:r>
            <a:endParaRPr lang="en-US" altLang="zh-CN" sz="3600" b="1" dirty="0" smtClean="0">
              <a:solidFill>
                <a:schemeClr val="bg1">
                  <a:lumMod val="50000"/>
                </a:schemeClr>
              </a:solidFill>
            </a:endParaRPr>
          </a:p>
          <a:p>
            <a:endParaRPr lang="zh-CN" altLang="en-US" sz="3600" b="1" dirty="0">
              <a:solidFill>
                <a:schemeClr val="bg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5240" y="-2540"/>
            <a:ext cx="2281767" cy="666115"/>
          </a:xfrm>
          <a:prstGeom prst="rect">
            <a:avLst/>
          </a:prstGeom>
          <a:noFill/>
        </p:spPr>
        <p:txBody>
          <a:bodyPr wrap="square" rtlCol="0">
            <a:spAutoFit/>
          </a:bodyPr>
          <a:p>
            <a:r>
              <a:rPr lang="zh-CN" altLang="en-US" sz="3735" b="1">
                <a:solidFill>
                  <a:schemeClr val="bg1"/>
                </a:solidFill>
              </a:rPr>
              <a:t>本课小结</a:t>
            </a:r>
            <a:endParaRPr lang="zh-CN" altLang="en-US" sz="3735" b="1">
              <a:solidFill>
                <a:schemeClr val="bg1"/>
              </a:solidFill>
            </a:endParaRPr>
          </a:p>
        </p:txBody>
      </p:sp>
      <p:sp>
        <p:nvSpPr>
          <p:cNvPr id="11" name="任意多边形 10"/>
          <p:cNvSpPr/>
          <p:nvPr/>
        </p:nvSpPr>
        <p:spPr>
          <a:xfrm>
            <a:off x="-15240" y="1421553"/>
            <a:ext cx="1388533" cy="1313180"/>
          </a:xfrm>
          <a:custGeom>
            <a:avLst/>
            <a:gdLst>
              <a:gd name="connisteX0" fmla="*/ 0 w 824230"/>
              <a:gd name="connsiteY0" fmla="*/ 400948 h 400948"/>
              <a:gd name="connisteX1" fmla="*/ 164465 w 824230"/>
              <a:gd name="connsiteY1" fmla="*/ 186953 h 400948"/>
              <a:gd name="connisteX2" fmla="*/ 469900 w 824230"/>
              <a:gd name="connsiteY2" fmla="*/ 21853 h 400948"/>
              <a:gd name="connisteX3" fmla="*/ 824230 w 824230"/>
              <a:gd name="connsiteY3" fmla="*/ 5343 h 400948"/>
            </a:gdLst>
            <a:ahLst/>
            <a:cxnLst>
              <a:cxn ang="0">
                <a:pos x="connisteX0" y="connsiteY0"/>
              </a:cxn>
              <a:cxn ang="0">
                <a:pos x="connisteX1" y="connsiteY1"/>
              </a:cxn>
              <a:cxn ang="0">
                <a:pos x="connisteX2" y="connsiteY2"/>
              </a:cxn>
              <a:cxn ang="0">
                <a:pos x="connisteX3" y="connsiteY3"/>
              </a:cxn>
            </a:cxnLst>
            <a:rect l="l" t="t" r="r" b="b"/>
            <a:pathLst>
              <a:path w="824230" h="400948">
                <a:moveTo>
                  <a:pt x="0" y="400948"/>
                </a:moveTo>
                <a:cubicBezTo>
                  <a:pt x="26670" y="361578"/>
                  <a:pt x="70485" y="262518"/>
                  <a:pt x="164465" y="186953"/>
                </a:cubicBezTo>
                <a:cubicBezTo>
                  <a:pt x="258445" y="111388"/>
                  <a:pt x="337820" y="58048"/>
                  <a:pt x="469900" y="21853"/>
                </a:cubicBezTo>
                <a:cubicBezTo>
                  <a:pt x="601980" y="-14342"/>
                  <a:pt x="759460" y="5343"/>
                  <a:pt x="824230" y="53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3" name="任意多边形 2"/>
          <p:cNvSpPr/>
          <p:nvPr/>
        </p:nvSpPr>
        <p:spPr>
          <a:xfrm>
            <a:off x="2680335" y="425450"/>
            <a:ext cx="1597025" cy="875030"/>
          </a:xfrm>
          <a:custGeom>
            <a:avLst/>
            <a:gdLst>
              <a:gd name="connisteX0" fmla="*/ 0 w 824230"/>
              <a:gd name="connsiteY0" fmla="*/ 400948 h 400948"/>
              <a:gd name="connisteX1" fmla="*/ 164465 w 824230"/>
              <a:gd name="connsiteY1" fmla="*/ 186953 h 400948"/>
              <a:gd name="connisteX2" fmla="*/ 469900 w 824230"/>
              <a:gd name="connsiteY2" fmla="*/ 21853 h 400948"/>
              <a:gd name="connisteX3" fmla="*/ 824230 w 824230"/>
              <a:gd name="connsiteY3" fmla="*/ 5343 h 400948"/>
            </a:gdLst>
            <a:ahLst/>
            <a:cxnLst>
              <a:cxn ang="0">
                <a:pos x="connisteX0" y="connsiteY0"/>
              </a:cxn>
              <a:cxn ang="0">
                <a:pos x="connisteX1" y="connsiteY1"/>
              </a:cxn>
              <a:cxn ang="0">
                <a:pos x="connisteX2" y="connsiteY2"/>
              </a:cxn>
              <a:cxn ang="0">
                <a:pos x="connisteX3" y="connsiteY3"/>
              </a:cxn>
            </a:cxnLst>
            <a:rect l="l" t="t" r="r" b="b"/>
            <a:pathLst>
              <a:path w="824230" h="400948">
                <a:moveTo>
                  <a:pt x="0" y="400948"/>
                </a:moveTo>
                <a:cubicBezTo>
                  <a:pt x="26670" y="361578"/>
                  <a:pt x="70485" y="262518"/>
                  <a:pt x="164465" y="186953"/>
                </a:cubicBezTo>
                <a:cubicBezTo>
                  <a:pt x="258445" y="111388"/>
                  <a:pt x="337820" y="58048"/>
                  <a:pt x="469900" y="21853"/>
                </a:cubicBezTo>
                <a:cubicBezTo>
                  <a:pt x="601980" y="-14342"/>
                  <a:pt x="759460" y="5343"/>
                  <a:pt x="824230" y="53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29" name="任意多边形 28"/>
          <p:cNvSpPr/>
          <p:nvPr/>
        </p:nvSpPr>
        <p:spPr>
          <a:xfrm rot="15300000">
            <a:off x="2767330" y="1176020"/>
            <a:ext cx="1383665" cy="1241425"/>
          </a:xfrm>
          <a:custGeom>
            <a:avLst/>
            <a:gdLst>
              <a:gd name="connisteX0" fmla="*/ 0 w 824230"/>
              <a:gd name="connsiteY0" fmla="*/ 400948 h 400948"/>
              <a:gd name="connisteX1" fmla="*/ 164465 w 824230"/>
              <a:gd name="connsiteY1" fmla="*/ 186953 h 400948"/>
              <a:gd name="connisteX2" fmla="*/ 469900 w 824230"/>
              <a:gd name="connsiteY2" fmla="*/ 21853 h 400948"/>
              <a:gd name="connisteX3" fmla="*/ 824230 w 824230"/>
              <a:gd name="connsiteY3" fmla="*/ 5343 h 400948"/>
            </a:gdLst>
            <a:ahLst/>
            <a:cxnLst>
              <a:cxn ang="0">
                <a:pos x="connisteX0" y="connsiteY0"/>
              </a:cxn>
              <a:cxn ang="0">
                <a:pos x="connisteX1" y="connsiteY1"/>
              </a:cxn>
              <a:cxn ang="0">
                <a:pos x="connisteX2" y="connsiteY2"/>
              </a:cxn>
              <a:cxn ang="0">
                <a:pos x="connisteX3" y="connsiteY3"/>
              </a:cxn>
            </a:cxnLst>
            <a:rect l="l" t="t" r="r" b="b"/>
            <a:pathLst>
              <a:path w="824230" h="400948">
                <a:moveTo>
                  <a:pt x="0" y="400948"/>
                </a:moveTo>
                <a:cubicBezTo>
                  <a:pt x="26670" y="361578"/>
                  <a:pt x="70485" y="262518"/>
                  <a:pt x="164465" y="186953"/>
                </a:cubicBezTo>
                <a:cubicBezTo>
                  <a:pt x="258445" y="111388"/>
                  <a:pt x="337820" y="58048"/>
                  <a:pt x="469900" y="21853"/>
                </a:cubicBezTo>
                <a:cubicBezTo>
                  <a:pt x="601980" y="-14342"/>
                  <a:pt x="759460" y="5343"/>
                  <a:pt x="824230" y="53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4" name=" 4"/>
          <p:cNvSpPr/>
          <p:nvPr/>
        </p:nvSpPr>
        <p:spPr>
          <a:xfrm>
            <a:off x="1044575" y="1029970"/>
            <a:ext cx="2294890" cy="63944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3600">
                <a:solidFill>
                  <a:srgbClr val="FFFFFF"/>
                </a:solidFill>
                <a:latin typeface="华文新魏" panose="02010800040101010101" pitchFamily="2" charset="-122"/>
                <a:ea typeface="华文新魏" panose="02010800040101010101" pitchFamily="2" charset="-122"/>
              </a:rPr>
              <a:t>一、背景</a:t>
            </a:r>
            <a:endParaRPr lang="zh-CN" altLang="en-US" sz="3600">
              <a:solidFill>
                <a:srgbClr val="FFFFFF"/>
              </a:solidFill>
              <a:latin typeface="华文新魏" panose="02010800040101010101" pitchFamily="2" charset="-122"/>
              <a:ea typeface="华文新魏" panose="02010800040101010101" pitchFamily="2" charset="-122"/>
            </a:endParaRPr>
          </a:p>
        </p:txBody>
      </p:sp>
      <p:sp>
        <p:nvSpPr>
          <p:cNvPr id="18" name="任意多边形 17"/>
          <p:cNvSpPr/>
          <p:nvPr/>
        </p:nvSpPr>
        <p:spPr>
          <a:xfrm>
            <a:off x="5616363" y="383328"/>
            <a:ext cx="899160" cy="330200"/>
          </a:xfrm>
          <a:custGeom>
            <a:avLst/>
            <a:gdLst>
              <a:gd name="connisteX0" fmla="*/ 0 w 824230"/>
              <a:gd name="connsiteY0" fmla="*/ 400948 h 400948"/>
              <a:gd name="connisteX1" fmla="*/ 164465 w 824230"/>
              <a:gd name="connsiteY1" fmla="*/ 186953 h 400948"/>
              <a:gd name="connisteX2" fmla="*/ 469900 w 824230"/>
              <a:gd name="connsiteY2" fmla="*/ 21853 h 400948"/>
              <a:gd name="connisteX3" fmla="*/ 824230 w 824230"/>
              <a:gd name="connsiteY3" fmla="*/ 5343 h 400948"/>
            </a:gdLst>
            <a:ahLst/>
            <a:cxnLst>
              <a:cxn ang="0">
                <a:pos x="connisteX0" y="connsiteY0"/>
              </a:cxn>
              <a:cxn ang="0">
                <a:pos x="connisteX1" y="connsiteY1"/>
              </a:cxn>
              <a:cxn ang="0">
                <a:pos x="connisteX2" y="connsiteY2"/>
              </a:cxn>
              <a:cxn ang="0">
                <a:pos x="connisteX3" y="connsiteY3"/>
              </a:cxn>
            </a:cxnLst>
            <a:rect l="l" t="t" r="r" b="b"/>
            <a:pathLst>
              <a:path w="824230" h="400948">
                <a:moveTo>
                  <a:pt x="0" y="400948"/>
                </a:moveTo>
                <a:cubicBezTo>
                  <a:pt x="26670" y="361578"/>
                  <a:pt x="70485" y="262518"/>
                  <a:pt x="164465" y="186953"/>
                </a:cubicBezTo>
                <a:cubicBezTo>
                  <a:pt x="258445" y="111388"/>
                  <a:pt x="337820" y="58048"/>
                  <a:pt x="469900" y="21853"/>
                </a:cubicBezTo>
                <a:cubicBezTo>
                  <a:pt x="601980" y="-14342"/>
                  <a:pt x="759460" y="5343"/>
                  <a:pt x="824230" y="53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9" name="任意多边形 18"/>
          <p:cNvSpPr/>
          <p:nvPr/>
        </p:nvSpPr>
        <p:spPr>
          <a:xfrm rot="15300000">
            <a:off x="8754533" y="370628"/>
            <a:ext cx="778087" cy="584200"/>
          </a:xfrm>
          <a:custGeom>
            <a:avLst/>
            <a:gdLst>
              <a:gd name="connisteX0" fmla="*/ 0 w 824230"/>
              <a:gd name="connsiteY0" fmla="*/ 400948 h 400948"/>
              <a:gd name="connisteX1" fmla="*/ 164465 w 824230"/>
              <a:gd name="connsiteY1" fmla="*/ 186953 h 400948"/>
              <a:gd name="connisteX2" fmla="*/ 469900 w 824230"/>
              <a:gd name="connsiteY2" fmla="*/ 21853 h 400948"/>
              <a:gd name="connisteX3" fmla="*/ 824230 w 824230"/>
              <a:gd name="connsiteY3" fmla="*/ 5343 h 400948"/>
            </a:gdLst>
            <a:ahLst/>
            <a:cxnLst>
              <a:cxn ang="0">
                <a:pos x="connisteX0" y="connsiteY0"/>
              </a:cxn>
              <a:cxn ang="0">
                <a:pos x="connisteX1" y="connsiteY1"/>
              </a:cxn>
              <a:cxn ang="0">
                <a:pos x="connisteX2" y="connsiteY2"/>
              </a:cxn>
              <a:cxn ang="0">
                <a:pos x="connisteX3" y="connsiteY3"/>
              </a:cxn>
            </a:cxnLst>
            <a:rect l="l" t="t" r="r" b="b"/>
            <a:pathLst>
              <a:path w="824230" h="400948">
                <a:moveTo>
                  <a:pt x="0" y="400948"/>
                </a:moveTo>
                <a:cubicBezTo>
                  <a:pt x="26670" y="361578"/>
                  <a:pt x="70485" y="262518"/>
                  <a:pt x="164465" y="186953"/>
                </a:cubicBezTo>
                <a:cubicBezTo>
                  <a:pt x="258445" y="111388"/>
                  <a:pt x="337820" y="58048"/>
                  <a:pt x="469900" y="21853"/>
                </a:cubicBezTo>
                <a:cubicBezTo>
                  <a:pt x="601980" y="-14342"/>
                  <a:pt x="759460" y="5343"/>
                  <a:pt x="824230" y="53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cxnSp>
        <p:nvCxnSpPr>
          <p:cNvPr id="34" name="直接连接符 33"/>
          <p:cNvCxnSpPr/>
          <p:nvPr/>
        </p:nvCxnSpPr>
        <p:spPr>
          <a:xfrm>
            <a:off x="496570" y="4206452"/>
            <a:ext cx="534247"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任意多边形 40"/>
          <p:cNvSpPr/>
          <p:nvPr/>
        </p:nvSpPr>
        <p:spPr>
          <a:xfrm rot="15300000">
            <a:off x="-169333" y="5121487"/>
            <a:ext cx="1864360" cy="1110827"/>
          </a:xfrm>
          <a:custGeom>
            <a:avLst/>
            <a:gdLst>
              <a:gd name="connisteX0" fmla="*/ 0 w 824230"/>
              <a:gd name="connsiteY0" fmla="*/ 400948 h 400948"/>
              <a:gd name="connisteX1" fmla="*/ 164465 w 824230"/>
              <a:gd name="connsiteY1" fmla="*/ 186953 h 400948"/>
              <a:gd name="connisteX2" fmla="*/ 469900 w 824230"/>
              <a:gd name="connsiteY2" fmla="*/ 21853 h 400948"/>
              <a:gd name="connisteX3" fmla="*/ 824230 w 824230"/>
              <a:gd name="connsiteY3" fmla="*/ 5343 h 400948"/>
            </a:gdLst>
            <a:ahLst/>
            <a:cxnLst>
              <a:cxn ang="0">
                <a:pos x="connisteX0" y="connsiteY0"/>
              </a:cxn>
              <a:cxn ang="0">
                <a:pos x="connisteX1" y="connsiteY1"/>
              </a:cxn>
              <a:cxn ang="0">
                <a:pos x="connisteX2" y="connsiteY2"/>
              </a:cxn>
              <a:cxn ang="0">
                <a:pos x="connisteX3" y="connsiteY3"/>
              </a:cxn>
            </a:cxnLst>
            <a:rect l="l" t="t" r="r" b="b"/>
            <a:pathLst>
              <a:path w="824230" h="400948">
                <a:moveTo>
                  <a:pt x="0" y="400948"/>
                </a:moveTo>
                <a:cubicBezTo>
                  <a:pt x="26670" y="361578"/>
                  <a:pt x="70485" y="262518"/>
                  <a:pt x="164465" y="186953"/>
                </a:cubicBezTo>
                <a:cubicBezTo>
                  <a:pt x="258445" y="111388"/>
                  <a:pt x="337820" y="58048"/>
                  <a:pt x="469900" y="21853"/>
                </a:cubicBezTo>
                <a:cubicBezTo>
                  <a:pt x="601980" y="-14342"/>
                  <a:pt x="759460" y="5343"/>
                  <a:pt x="824230" y="53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219" name=" 219"/>
          <p:cNvSpPr/>
          <p:nvPr/>
        </p:nvSpPr>
        <p:spPr>
          <a:xfrm>
            <a:off x="-15240" y="1540933"/>
            <a:ext cx="719667" cy="463973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3200" b="1">
                <a:solidFill>
                  <a:srgbClr val="FFFFFF"/>
                </a:solidFill>
              </a:rPr>
              <a:t>英国的制度创新</a:t>
            </a:r>
            <a:endParaRPr lang="zh-CN" altLang="en-US" sz="3200" b="1">
              <a:solidFill>
                <a:srgbClr val="FFFFFF"/>
              </a:solidFill>
            </a:endParaRPr>
          </a:p>
        </p:txBody>
      </p:sp>
      <p:sp>
        <p:nvSpPr>
          <p:cNvPr id="2050" name=" 2050"/>
          <p:cNvSpPr/>
          <p:nvPr/>
        </p:nvSpPr>
        <p:spPr bwMode="auto">
          <a:xfrm>
            <a:off x="10901045" y="1301115"/>
            <a:ext cx="1125220" cy="857885"/>
          </a:xfrm>
          <a:custGeom>
            <a:avLst/>
            <a:gdLst>
              <a:gd name="T0" fmla="*/ 1362577 w 3409"/>
              <a:gd name="T1" fmla="*/ 0 h 3216"/>
              <a:gd name="T2" fmla="*/ 1238994 w 3409"/>
              <a:gd name="T3" fmla="*/ 128869 h 3216"/>
              <a:gd name="T4" fmla="*/ 338532 w 3409"/>
              <a:gd name="T5" fmla="*/ 620579 h 3216"/>
              <a:gd name="T6" fmla="*/ 302091 w 3409"/>
              <a:gd name="T7" fmla="*/ 646458 h 3216"/>
              <a:gd name="T8" fmla="*/ 128336 w 3409"/>
              <a:gd name="T9" fmla="*/ 1570197 h 3216"/>
              <a:gd name="T10" fmla="*/ 1298145 w 3409"/>
              <a:gd name="T11" fmla="*/ 1152428 h 3216"/>
              <a:gd name="T12" fmla="*/ 1426481 w 3409"/>
              <a:gd name="T13" fmla="*/ 1634632 h 3216"/>
              <a:gd name="T14" fmla="*/ 1362577 w 3409"/>
              <a:gd name="T15" fmla="*/ 1698538 h 3216"/>
              <a:gd name="T16" fmla="*/ 0 w 3409"/>
              <a:gd name="T17" fmla="*/ 1698538 h 3216"/>
              <a:gd name="T18" fmla="*/ 0 w 3409"/>
              <a:gd name="T19" fmla="*/ 574102 h 3216"/>
              <a:gd name="T20" fmla="*/ 7922 w 3409"/>
              <a:gd name="T21" fmla="*/ 543469 h 3216"/>
              <a:gd name="T22" fmla="*/ 303147 w 3409"/>
              <a:gd name="T23" fmla="*/ 0 h 3216"/>
              <a:gd name="T24" fmla="*/ 214421 w 3409"/>
              <a:gd name="T25" fmla="*/ 1143978 h 3216"/>
              <a:gd name="T26" fmla="*/ 371804 w 3409"/>
              <a:gd name="T27" fmla="*/ 1037819 h 3216"/>
              <a:gd name="T28" fmla="*/ 424617 w 3409"/>
              <a:gd name="T29" fmla="*/ 1292917 h 3216"/>
              <a:gd name="T30" fmla="*/ 414054 w 3409"/>
              <a:gd name="T31" fmla="*/ 1375309 h 3216"/>
              <a:gd name="T32" fmla="*/ 649072 w 3409"/>
              <a:gd name="T33" fmla="*/ 1408054 h 3216"/>
              <a:gd name="T34" fmla="*/ 908913 w 3409"/>
              <a:gd name="T35" fmla="*/ 1447666 h 3216"/>
              <a:gd name="T36" fmla="*/ 742552 w 3409"/>
              <a:gd name="T37" fmla="*/ 1344676 h 3216"/>
              <a:gd name="T38" fmla="*/ 592034 w 3409"/>
              <a:gd name="T39" fmla="*/ 1330416 h 3216"/>
              <a:gd name="T40" fmla="*/ 604181 w 3409"/>
              <a:gd name="T41" fmla="*/ 1279185 h 3216"/>
              <a:gd name="T42" fmla="*/ 665973 w 3409"/>
              <a:gd name="T43" fmla="*/ 1070565 h 3216"/>
              <a:gd name="T44" fmla="*/ 433067 w 3409"/>
              <a:gd name="T45" fmla="*/ 1185702 h 3216"/>
              <a:gd name="T46" fmla="*/ 474261 w 3409"/>
              <a:gd name="T47" fmla="*/ 954899 h 3216"/>
              <a:gd name="T48" fmla="*/ 354904 w 3409"/>
              <a:gd name="T49" fmla="*/ 173234 h 3216"/>
              <a:gd name="T50" fmla="*/ 281494 w 3409"/>
              <a:gd name="T51" fmla="*/ 577799 h 3216"/>
              <a:gd name="T52" fmla="*/ 960669 w 3409"/>
              <a:gd name="T53" fmla="*/ 921626 h 3216"/>
              <a:gd name="T54" fmla="*/ 931622 w 3409"/>
              <a:gd name="T55" fmla="*/ 1204716 h 3216"/>
              <a:gd name="T56" fmla="*/ 946410 w 3409"/>
              <a:gd name="T57" fmla="*/ 1309818 h 3216"/>
              <a:gd name="T58" fmla="*/ 1019292 w 3409"/>
              <a:gd name="T59" fmla="*/ 1256474 h 3216"/>
              <a:gd name="T60" fmla="*/ 960669 w 3409"/>
              <a:gd name="T61" fmla="*/ 921626 h 3216"/>
              <a:gd name="T62" fmla="*/ 1629283 w 3409"/>
              <a:gd name="T63" fmla="*/ 193304 h 3216"/>
              <a:gd name="T64" fmla="*/ 1383702 w 3409"/>
              <a:gd name="T65" fmla="*/ 199642 h 3216"/>
              <a:gd name="T66" fmla="*/ 1647767 w 3409"/>
              <a:gd name="T67" fmla="*/ 353862 h 3216"/>
              <a:gd name="T68" fmla="*/ 1476653 w 3409"/>
              <a:gd name="T69" fmla="*/ 773743 h 3216"/>
              <a:gd name="T70" fmla="*/ 1793003 w 3409"/>
              <a:gd name="T71" fmla="*/ 366538 h 3216"/>
              <a:gd name="T72" fmla="*/ 1770294 w 3409"/>
              <a:gd name="T73" fmla="*/ 314251 h 3216"/>
              <a:gd name="T74" fmla="*/ 1352014 w 3409"/>
              <a:gd name="T75" fmla="*/ 252985 h 3216"/>
              <a:gd name="T76" fmla="*/ 1255894 w 3409"/>
              <a:gd name="T77" fmla="*/ 1023559 h 3216"/>
              <a:gd name="T78" fmla="*/ 1352014 w 3409"/>
              <a:gd name="T79" fmla="*/ 252985 h 32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09" h="3216">
                <a:moveTo>
                  <a:pt x="646" y="0"/>
                </a:moveTo>
                <a:cubicBezTo>
                  <a:pt x="2580" y="0"/>
                  <a:pt x="2580" y="0"/>
                  <a:pt x="2580" y="0"/>
                </a:cubicBezTo>
                <a:cubicBezTo>
                  <a:pt x="2701" y="0"/>
                  <a:pt x="2701" y="0"/>
                  <a:pt x="2701" y="0"/>
                </a:cubicBezTo>
                <a:cubicBezTo>
                  <a:pt x="2346" y="244"/>
                  <a:pt x="2346" y="244"/>
                  <a:pt x="2346" y="244"/>
                </a:cubicBezTo>
                <a:cubicBezTo>
                  <a:pt x="810" y="244"/>
                  <a:pt x="810" y="244"/>
                  <a:pt x="810" y="244"/>
                </a:cubicBezTo>
                <a:cubicBezTo>
                  <a:pt x="641" y="1175"/>
                  <a:pt x="641" y="1175"/>
                  <a:pt x="641" y="1175"/>
                </a:cubicBezTo>
                <a:cubicBezTo>
                  <a:pt x="630" y="1234"/>
                  <a:pt x="630" y="1234"/>
                  <a:pt x="630" y="1234"/>
                </a:cubicBezTo>
                <a:cubicBezTo>
                  <a:pt x="572" y="1224"/>
                  <a:pt x="572" y="1224"/>
                  <a:pt x="572" y="1224"/>
                </a:cubicBezTo>
                <a:cubicBezTo>
                  <a:pt x="243" y="1169"/>
                  <a:pt x="243" y="1169"/>
                  <a:pt x="243" y="1169"/>
                </a:cubicBezTo>
                <a:cubicBezTo>
                  <a:pt x="243" y="2973"/>
                  <a:pt x="243" y="2973"/>
                  <a:pt x="243" y="2973"/>
                </a:cubicBezTo>
                <a:cubicBezTo>
                  <a:pt x="2458" y="2973"/>
                  <a:pt x="2458" y="2973"/>
                  <a:pt x="2458" y="2973"/>
                </a:cubicBezTo>
                <a:cubicBezTo>
                  <a:pt x="2458" y="2182"/>
                  <a:pt x="2458" y="2182"/>
                  <a:pt x="2458" y="2182"/>
                </a:cubicBezTo>
                <a:cubicBezTo>
                  <a:pt x="2701" y="1862"/>
                  <a:pt x="2701" y="1862"/>
                  <a:pt x="2701" y="1862"/>
                </a:cubicBezTo>
                <a:cubicBezTo>
                  <a:pt x="2701" y="3095"/>
                  <a:pt x="2701" y="3095"/>
                  <a:pt x="2701" y="3095"/>
                </a:cubicBezTo>
                <a:cubicBezTo>
                  <a:pt x="2701" y="3216"/>
                  <a:pt x="2701" y="3216"/>
                  <a:pt x="2701" y="3216"/>
                </a:cubicBezTo>
                <a:cubicBezTo>
                  <a:pt x="2580" y="3216"/>
                  <a:pt x="2580" y="3216"/>
                  <a:pt x="2580" y="3216"/>
                </a:cubicBezTo>
                <a:cubicBezTo>
                  <a:pt x="122" y="3216"/>
                  <a:pt x="122" y="3216"/>
                  <a:pt x="122" y="3216"/>
                </a:cubicBezTo>
                <a:cubicBezTo>
                  <a:pt x="0" y="3216"/>
                  <a:pt x="0" y="3216"/>
                  <a:pt x="0" y="3216"/>
                </a:cubicBezTo>
                <a:cubicBezTo>
                  <a:pt x="0" y="3095"/>
                  <a:pt x="0" y="3095"/>
                  <a:pt x="0" y="3095"/>
                </a:cubicBezTo>
                <a:cubicBezTo>
                  <a:pt x="0" y="1087"/>
                  <a:pt x="0" y="1087"/>
                  <a:pt x="0" y="1087"/>
                </a:cubicBezTo>
                <a:cubicBezTo>
                  <a:pt x="0" y="1057"/>
                  <a:pt x="0" y="1057"/>
                  <a:pt x="0" y="1057"/>
                </a:cubicBezTo>
                <a:cubicBezTo>
                  <a:pt x="15" y="1029"/>
                  <a:pt x="15" y="1029"/>
                  <a:pt x="15" y="1029"/>
                </a:cubicBezTo>
                <a:cubicBezTo>
                  <a:pt x="539" y="64"/>
                  <a:pt x="539" y="64"/>
                  <a:pt x="539" y="64"/>
                </a:cubicBezTo>
                <a:cubicBezTo>
                  <a:pt x="574" y="0"/>
                  <a:pt x="574" y="0"/>
                  <a:pt x="574" y="0"/>
                </a:cubicBezTo>
                <a:cubicBezTo>
                  <a:pt x="646" y="0"/>
                  <a:pt x="646" y="0"/>
                  <a:pt x="646" y="0"/>
                </a:cubicBezTo>
                <a:close/>
                <a:moveTo>
                  <a:pt x="406" y="2166"/>
                </a:moveTo>
                <a:cubicBezTo>
                  <a:pt x="567" y="2251"/>
                  <a:pt x="567" y="2251"/>
                  <a:pt x="567" y="2251"/>
                </a:cubicBezTo>
                <a:cubicBezTo>
                  <a:pt x="572" y="2241"/>
                  <a:pt x="717" y="1843"/>
                  <a:pt x="704" y="1965"/>
                </a:cubicBezTo>
                <a:cubicBezTo>
                  <a:pt x="692" y="2084"/>
                  <a:pt x="615" y="2249"/>
                  <a:pt x="647" y="2358"/>
                </a:cubicBezTo>
                <a:cubicBezTo>
                  <a:pt x="670" y="2436"/>
                  <a:pt x="719" y="2473"/>
                  <a:pt x="804" y="2448"/>
                </a:cubicBezTo>
                <a:cubicBezTo>
                  <a:pt x="839" y="2438"/>
                  <a:pt x="880" y="2419"/>
                  <a:pt x="923" y="2395"/>
                </a:cubicBezTo>
                <a:cubicBezTo>
                  <a:pt x="858" y="2470"/>
                  <a:pt x="802" y="2543"/>
                  <a:pt x="784" y="2604"/>
                </a:cubicBezTo>
                <a:cubicBezTo>
                  <a:pt x="758" y="2691"/>
                  <a:pt x="781" y="2756"/>
                  <a:pt x="879" y="2785"/>
                </a:cubicBezTo>
                <a:cubicBezTo>
                  <a:pt x="1012" y="2824"/>
                  <a:pt x="1133" y="2736"/>
                  <a:pt x="1229" y="2666"/>
                </a:cubicBezTo>
                <a:cubicBezTo>
                  <a:pt x="1239" y="2658"/>
                  <a:pt x="1248" y="2651"/>
                  <a:pt x="1257" y="2645"/>
                </a:cubicBezTo>
                <a:cubicBezTo>
                  <a:pt x="1367" y="2786"/>
                  <a:pt x="1720" y="2741"/>
                  <a:pt x="1721" y="2741"/>
                </a:cubicBezTo>
                <a:cubicBezTo>
                  <a:pt x="1698" y="2560"/>
                  <a:pt x="1698" y="2560"/>
                  <a:pt x="1698" y="2560"/>
                </a:cubicBezTo>
                <a:cubicBezTo>
                  <a:pt x="1697" y="2560"/>
                  <a:pt x="1415" y="2596"/>
                  <a:pt x="1406" y="2546"/>
                </a:cubicBezTo>
                <a:cubicBezTo>
                  <a:pt x="1388" y="2453"/>
                  <a:pt x="1337" y="2426"/>
                  <a:pt x="1262" y="2440"/>
                </a:cubicBezTo>
                <a:cubicBezTo>
                  <a:pt x="1216" y="2449"/>
                  <a:pt x="1172" y="2481"/>
                  <a:pt x="1121" y="2519"/>
                </a:cubicBezTo>
                <a:cubicBezTo>
                  <a:pt x="1079" y="2549"/>
                  <a:pt x="1030" y="2585"/>
                  <a:pt x="988" y="2602"/>
                </a:cubicBezTo>
                <a:cubicBezTo>
                  <a:pt x="1024" y="2552"/>
                  <a:pt x="1085" y="2486"/>
                  <a:pt x="1144" y="2422"/>
                </a:cubicBezTo>
                <a:cubicBezTo>
                  <a:pt x="1232" y="2326"/>
                  <a:pt x="1316" y="2235"/>
                  <a:pt x="1334" y="2167"/>
                </a:cubicBezTo>
                <a:cubicBezTo>
                  <a:pt x="1354" y="2089"/>
                  <a:pt x="1327" y="2045"/>
                  <a:pt x="1261" y="2027"/>
                </a:cubicBezTo>
                <a:cubicBezTo>
                  <a:pt x="1195" y="2010"/>
                  <a:pt x="1095" y="2074"/>
                  <a:pt x="984" y="2145"/>
                </a:cubicBezTo>
                <a:cubicBezTo>
                  <a:pt x="928" y="2181"/>
                  <a:pt x="869" y="2218"/>
                  <a:pt x="820" y="2245"/>
                </a:cubicBezTo>
                <a:cubicBezTo>
                  <a:pt x="826" y="2173"/>
                  <a:pt x="849" y="2064"/>
                  <a:pt x="868" y="1971"/>
                </a:cubicBezTo>
                <a:cubicBezTo>
                  <a:pt x="882" y="1905"/>
                  <a:pt x="894" y="1846"/>
                  <a:pt x="898" y="1808"/>
                </a:cubicBezTo>
                <a:cubicBezTo>
                  <a:pt x="990" y="1069"/>
                  <a:pt x="408" y="2163"/>
                  <a:pt x="406" y="2166"/>
                </a:cubicBezTo>
                <a:close/>
                <a:moveTo>
                  <a:pt x="672" y="328"/>
                </a:moveTo>
                <a:cubicBezTo>
                  <a:pt x="279" y="1052"/>
                  <a:pt x="279" y="1052"/>
                  <a:pt x="279" y="1052"/>
                </a:cubicBezTo>
                <a:cubicBezTo>
                  <a:pt x="533" y="1094"/>
                  <a:pt x="533" y="1094"/>
                  <a:pt x="533" y="1094"/>
                </a:cubicBezTo>
                <a:cubicBezTo>
                  <a:pt x="672" y="328"/>
                  <a:pt x="672" y="328"/>
                  <a:pt x="672" y="328"/>
                </a:cubicBezTo>
                <a:close/>
                <a:moveTo>
                  <a:pt x="1819" y="1745"/>
                </a:moveTo>
                <a:cubicBezTo>
                  <a:pt x="1730" y="2262"/>
                  <a:pt x="1730" y="2262"/>
                  <a:pt x="1730" y="2262"/>
                </a:cubicBezTo>
                <a:cubicBezTo>
                  <a:pt x="1764" y="2281"/>
                  <a:pt x="1764" y="2281"/>
                  <a:pt x="1764" y="2281"/>
                </a:cubicBezTo>
                <a:cubicBezTo>
                  <a:pt x="1723" y="2439"/>
                  <a:pt x="1723" y="2439"/>
                  <a:pt x="1723" y="2439"/>
                </a:cubicBezTo>
                <a:cubicBezTo>
                  <a:pt x="1792" y="2480"/>
                  <a:pt x="1792" y="2480"/>
                  <a:pt x="1792" y="2480"/>
                </a:cubicBezTo>
                <a:cubicBezTo>
                  <a:pt x="1905" y="2364"/>
                  <a:pt x="1905" y="2364"/>
                  <a:pt x="1905" y="2364"/>
                </a:cubicBezTo>
                <a:cubicBezTo>
                  <a:pt x="1930" y="2379"/>
                  <a:pt x="1930" y="2379"/>
                  <a:pt x="1930" y="2379"/>
                </a:cubicBezTo>
                <a:cubicBezTo>
                  <a:pt x="2319" y="2038"/>
                  <a:pt x="2319" y="2038"/>
                  <a:pt x="2319" y="2038"/>
                </a:cubicBezTo>
                <a:cubicBezTo>
                  <a:pt x="1819" y="1745"/>
                  <a:pt x="1819" y="1745"/>
                  <a:pt x="1819" y="1745"/>
                </a:cubicBezTo>
                <a:close/>
                <a:moveTo>
                  <a:pt x="3094" y="444"/>
                </a:moveTo>
                <a:cubicBezTo>
                  <a:pt x="3085" y="366"/>
                  <a:pt x="3085" y="366"/>
                  <a:pt x="3085" y="366"/>
                </a:cubicBezTo>
                <a:cubicBezTo>
                  <a:pt x="2885" y="248"/>
                  <a:pt x="2885" y="248"/>
                  <a:pt x="2885" y="248"/>
                </a:cubicBezTo>
                <a:cubicBezTo>
                  <a:pt x="2620" y="378"/>
                  <a:pt x="2620" y="378"/>
                  <a:pt x="2620" y="378"/>
                </a:cubicBezTo>
                <a:cubicBezTo>
                  <a:pt x="2848" y="511"/>
                  <a:pt x="2848" y="511"/>
                  <a:pt x="2848" y="511"/>
                </a:cubicBezTo>
                <a:cubicBezTo>
                  <a:pt x="3120" y="670"/>
                  <a:pt x="3120" y="670"/>
                  <a:pt x="3120" y="670"/>
                </a:cubicBezTo>
                <a:cubicBezTo>
                  <a:pt x="3201" y="718"/>
                  <a:pt x="3201" y="718"/>
                  <a:pt x="3201" y="718"/>
                </a:cubicBezTo>
                <a:cubicBezTo>
                  <a:pt x="3126" y="1003"/>
                  <a:pt x="2993" y="1253"/>
                  <a:pt x="2796" y="1465"/>
                </a:cubicBezTo>
                <a:cubicBezTo>
                  <a:pt x="2929" y="1589"/>
                  <a:pt x="2929" y="1589"/>
                  <a:pt x="2929" y="1589"/>
                </a:cubicBezTo>
                <a:cubicBezTo>
                  <a:pt x="3163" y="1336"/>
                  <a:pt x="3316" y="1037"/>
                  <a:pt x="3395" y="694"/>
                </a:cubicBezTo>
                <a:cubicBezTo>
                  <a:pt x="3409" y="629"/>
                  <a:pt x="3409" y="629"/>
                  <a:pt x="3409" y="629"/>
                </a:cubicBezTo>
                <a:cubicBezTo>
                  <a:pt x="3352" y="595"/>
                  <a:pt x="3352" y="595"/>
                  <a:pt x="3352" y="595"/>
                </a:cubicBezTo>
                <a:cubicBezTo>
                  <a:pt x="3094" y="444"/>
                  <a:pt x="3094" y="444"/>
                  <a:pt x="3094" y="444"/>
                </a:cubicBezTo>
                <a:close/>
                <a:moveTo>
                  <a:pt x="2560" y="479"/>
                </a:moveTo>
                <a:cubicBezTo>
                  <a:pt x="2250" y="824"/>
                  <a:pt x="2026" y="1215"/>
                  <a:pt x="1878" y="1645"/>
                </a:cubicBezTo>
                <a:cubicBezTo>
                  <a:pt x="2044" y="1743"/>
                  <a:pt x="2211" y="1841"/>
                  <a:pt x="2378" y="1938"/>
                </a:cubicBezTo>
                <a:cubicBezTo>
                  <a:pt x="2664" y="1579"/>
                  <a:pt x="2893" y="1191"/>
                  <a:pt x="3060" y="772"/>
                </a:cubicBezTo>
                <a:cubicBezTo>
                  <a:pt x="2894" y="675"/>
                  <a:pt x="2727" y="577"/>
                  <a:pt x="2560" y="47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2400"/>
          </a:p>
        </p:txBody>
      </p:sp>
      <p:sp>
        <p:nvSpPr>
          <p:cNvPr id="60" name="灯片编号占位符 59"/>
          <p:cNvSpPr>
            <a:spLocks noGrp="1"/>
          </p:cNvSpPr>
          <p:nvPr>
            <p:ph type="sldNum" sz="quarter" idx="12"/>
          </p:nvPr>
        </p:nvSpPr>
        <p:spPr/>
        <p:txBody>
          <a:bodyPr/>
          <a:p>
            <a:fld id="{E29DD345-5586-4518-94BD-1822DF93AD83}" type="slidenum">
              <a:rPr lang="zh-CN" altLang="en-US" sz="1600" smtClean="0"/>
            </a:fld>
            <a:endParaRPr lang="zh-CN" altLang="en-US" sz="1600"/>
          </a:p>
        </p:txBody>
      </p:sp>
      <p:sp>
        <p:nvSpPr>
          <p:cNvPr id="35" name=" 5"/>
          <p:cNvSpPr/>
          <p:nvPr/>
        </p:nvSpPr>
        <p:spPr>
          <a:xfrm>
            <a:off x="9405620" y="737870"/>
            <a:ext cx="1494790" cy="42735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665">
                <a:solidFill>
                  <a:srgbClr val="FFFFFF"/>
                </a:solidFill>
              </a:rPr>
              <a:t>制定</a:t>
            </a:r>
            <a:endParaRPr lang="zh-CN" altLang="en-US" sz="2665">
              <a:solidFill>
                <a:srgbClr val="FFFFFF"/>
              </a:solidFill>
            </a:endParaRPr>
          </a:p>
        </p:txBody>
      </p:sp>
      <p:sp>
        <p:nvSpPr>
          <p:cNvPr id="42" name="任意多边形 41"/>
          <p:cNvSpPr/>
          <p:nvPr/>
        </p:nvSpPr>
        <p:spPr>
          <a:xfrm>
            <a:off x="8673888" y="244263"/>
            <a:ext cx="899160" cy="330200"/>
          </a:xfrm>
          <a:custGeom>
            <a:avLst/>
            <a:gdLst>
              <a:gd name="connisteX0" fmla="*/ 0 w 824230"/>
              <a:gd name="connsiteY0" fmla="*/ 400948 h 400948"/>
              <a:gd name="connisteX1" fmla="*/ 164465 w 824230"/>
              <a:gd name="connsiteY1" fmla="*/ 186953 h 400948"/>
              <a:gd name="connisteX2" fmla="*/ 469900 w 824230"/>
              <a:gd name="connsiteY2" fmla="*/ 21853 h 400948"/>
              <a:gd name="connisteX3" fmla="*/ 824230 w 824230"/>
              <a:gd name="connsiteY3" fmla="*/ 5343 h 400948"/>
            </a:gdLst>
            <a:ahLst/>
            <a:cxnLst>
              <a:cxn ang="0">
                <a:pos x="connisteX0" y="connsiteY0"/>
              </a:cxn>
              <a:cxn ang="0">
                <a:pos x="connisteX1" y="connsiteY1"/>
              </a:cxn>
              <a:cxn ang="0">
                <a:pos x="connisteX2" y="connsiteY2"/>
              </a:cxn>
              <a:cxn ang="0">
                <a:pos x="connisteX3" y="connsiteY3"/>
              </a:cxn>
            </a:cxnLst>
            <a:rect l="l" t="t" r="r" b="b"/>
            <a:pathLst>
              <a:path w="824230" h="400948">
                <a:moveTo>
                  <a:pt x="0" y="400948"/>
                </a:moveTo>
                <a:cubicBezTo>
                  <a:pt x="26670" y="361578"/>
                  <a:pt x="70485" y="262518"/>
                  <a:pt x="164465" y="186953"/>
                </a:cubicBezTo>
                <a:cubicBezTo>
                  <a:pt x="258445" y="111388"/>
                  <a:pt x="337820" y="58048"/>
                  <a:pt x="469900" y="21853"/>
                </a:cubicBezTo>
                <a:cubicBezTo>
                  <a:pt x="601980" y="-14342"/>
                  <a:pt x="759460" y="5343"/>
                  <a:pt x="824230" y="53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7" name=" 5"/>
          <p:cNvSpPr/>
          <p:nvPr/>
        </p:nvSpPr>
        <p:spPr>
          <a:xfrm>
            <a:off x="6214745" y="244475"/>
            <a:ext cx="2934335" cy="49339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665">
                <a:solidFill>
                  <a:srgbClr val="FFFFFF"/>
                </a:solidFill>
              </a:rPr>
              <a:t>（</a:t>
            </a:r>
            <a:r>
              <a:rPr lang="en-US" altLang="zh-CN" sz="2665">
                <a:solidFill>
                  <a:srgbClr val="FFFFFF"/>
                </a:solidFill>
              </a:rPr>
              <a:t>1</a:t>
            </a:r>
            <a:r>
              <a:rPr lang="zh-CN" altLang="en-US" sz="2665">
                <a:solidFill>
                  <a:srgbClr val="FFFFFF"/>
                </a:solidFill>
              </a:rPr>
              <a:t>）《大宪章》</a:t>
            </a:r>
            <a:endParaRPr lang="zh-CN" altLang="en-US" sz="2665">
              <a:solidFill>
                <a:srgbClr val="FFFFFF"/>
              </a:solidFill>
            </a:endParaRPr>
          </a:p>
        </p:txBody>
      </p:sp>
      <p:sp>
        <p:nvSpPr>
          <p:cNvPr id="9" name=" 5"/>
          <p:cNvSpPr/>
          <p:nvPr/>
        </p:nvSpPr>
        <p:spPr>
          <a:xfrm>
            <a:off x="9405620" y="63500"/>
            <a:ext cx="1494790" cy="42735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665">
                <a:solidFill>
                  <a:srgbClr val="FFFFFF"/>
                </a:solidFill>
              </a:rPr>
              <a:t>背景</a:t>
            </a:r>
            <a:endParaRPr lang="zh-CN" altLang="en-US" sz="2665">
              <a:solidFill>
                <a:srgbClr val="FFFFFF"/>
              </a:solidFill>
            </a:endParaRPr>
          </a:p>
        </p:txBody>
      </p:sp>
      <p:sp>
        <p:nvSpPr>
          <p:cNvPr id="58" name="任意多边形 57"/>
          <p:cNvSpPr/>
          <p:nvPr/>
        </p:nvSpPr>
        <p:spPr>
          <a:xfrm rot="15300000">
            <a:off x="5319818" y="330835"/>
            <a:ext cx="1179407" cy="1018540"/>
          </a:xfrm>
          <a:custGeom>
            <a:avLst/>
            <a:gdLst>
              <a:gd name="connisteX0" fmla="*/ 0 w 824230"/>
              <a:gd name="connsiteY0" fmla="*/ 400948 h 400948"/>
              <a:gd name="connisteX1" fmla="*/ 164465 w 824230"/>
              <a:gd name="connsiteY1" fmla="*/ 186953 h 400948"/>
              <a:gd name="connisteX2" fmla="*/ 469900 w 824230"/>
              <a:gd name="connsiteY2" fmla="*/ 21853 h 400948"/>
              <a:gd name="connisteX3" fmla="*/ 824230 w 824230"/>
              <a:gd name="connsiteY3" fmla="*/ 5343 h 400948"/>
            </a:gdLst>
            <a:ahLst/>
            <a:cxnLst>
              <a:cxn ang="0">
                <a:pos x="connisteX0" y="connsiteY0"/>
              </a:cxn>
              <a:cxn ang="0">
                <a:pos x="connisteX1" y="connsiteY1"/>
              </a:cxn>
              <a:cxn ang="0">
                <a:pos x="connisteX2" y="connsiteY2"/>
              </a:cxn>
              <a:cxn ang="0">
                <a:pos x="connisteX3" y="connsiteY3"/>
              </a:cxn>
            </a:cxnLst>
            <a:rect l="l" t="t" r="r" b="b"/>
            <a:pathLst>
              <a:path w="824230" h="400948">
                <a:moveTo>
                  <a:pt x="0" y="400948"/>
                </a:moveTo>
                <a:cubicBezTo>
                  <a:pt x="26670" y="361578"/>
                  <a:pt x="70485" y="262518"/>
                  <a:pt x="164465" y="186953"/>
                </a:cubicBezTo>
                <a:cubicBezTo>
                  <a:pt x="258445" y="111388"/>
                  <a:pt x="337820" y="58048"/>
                  <a:pt x="469900" y="21853"/>
                </a:cubicBezTo>
                <a:cubicBezTo>
                  <a:pt x="601980" y="-14342"/>
                  <a:pt x="759460" y="5343"/>
                  <a:pt x="824230" y="53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5" name=" 5"/>
          <p:cNvSpPr/>
          <p:nvPr/>
        </p:nvSpPr>
        <p:spPr>
          <a:xfrm>
            <a:off x="3339465" y="383540"/>
            <a:ext cx="2443480" cy="5588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665">
                <a:solidFill>
                  <a:srgbClr val="FFFFFF"/>
                </a:solidFill>
              </a:rPr>
              <a:t>1.</a:t>
            </a:r>
            <a:r>
              <a:rPr lang="zh-CN" altLang="en-US" sz="2665">
                <a:solidFill>
                  <a:srgbClr val="FFFFFF"/>
                </a:solidFill>
              </a:rPr>
              <a:t>历史传统</a:t>
            </a:r>
            <a:endParaRPr lang="zh-CN" altLang="en-US" sz="2665">
              <a:solidFill>
                <a:srgbClr val="FFFFFF"/>
              </a:solidFill>
            </a:endParaRPr>
          </a:p>
        </p:txBody>
      </p:sp>
      <p:sp>
        <p:nvSpPr>
          <p:cNvPr id="12" name=" 5"/>
          <p:cNvSpPr/>
          <p:nvPr/>
        </p:nvSpPr>
        <p:spPr>
          <a:xfrm>
            <a:off x="6214745" y="753110"/>
            <a:ext cx="2120900" cy="78803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665">
                <a:solidFill>
                  <a:srgbClr val="FFFFFF"/>
                </a:solidFill>
              </a:rPr>
              <a:t>（</a:t>
            </a:r>
            <a:r>
              <a:rPr lang="en-US" altLang="zh-CN" sz="2665">
                <a:solidFill>
                  <a:srgbClr val="FFFFFF"/>
                </a:solidFill>
              </a:rPr>
              <a:t>2</a:t>
            </a:r>
            <a:r>
              <a:rPr lang="zh-CN" altLang="en-US" sz="2665">
                <a:solidFill>
                  <a:srgbClr val="FFFFFF"/>
                </a:solidFill>
              </a:rPr>
              <a:t>）议会的召开</a:t>
            </a:r>
            <a:endParaRPr lang="zh-CN" altLang="en-US" sz="2665">
              <a:solidFill>
                <a:srgbClr val="FFFFFF"/>
              </a:solidFill>
            </a:endParaRPr>
          </a:p>
        </p:txBody>
      </p:sp>
      <p:sp>
        <p:nvSpPr>
          <p:cNvPr id="59" name="任意多边形 58"/>
          <p:cNvSpPr/>
          <p:nvPr/>
        </p:nvSpPr>
        <p:spPr>
          <a:xfrm>
            <a:off x="5038090" y="2003213"/>
            <a:ext cx="899160" cy="501227"/>
          </a:xfrm>
          <a:custGeom>
            <a:avLst/>
            <a:gdLst>
              <a:gd name="connisteX0" fmla="*/ 0 w 824230"/>
              <a:gd name="connsiteY0" fmla="*/ 400948 h 400948"/>
              <a:gd name="connisteX1" fmla="*/ 164465 w 824230"/>
              <a:gd name="connsiteY1" fmla="*/ 186953 h 400948"/>
              <a:gd name="connisteX2" fmla="*/ 469900 w 824230"/>
              <a:gd name="connsiteY2" fmla="*/ 21853 h 400948"/>
              <a:gd name="connisteX3" fmla="*/ 824230 w 824230"/>
              <a:gd name="connsiteY3" fmla="*/ 5343 h 400948"/>
            </a:gdLst>
            <a:ahLst/>
            <a:cxnLst>
              <a:cxn ang="0">
                <a:pos x="connisteX0" y="connsiteY0"/>
              </a:cxn>
              <a:cxn ang="0">
                <a:pos x="connisteX1" y="connsiteY1"/>
              </a:cxn>
              <a:cxn ang="0">
                <a:pos x="connisteX2" y="connsiteY2"/>
              </a:cxn>
              <a:cxn ang="0">
                <a:pos x="connisteX3" y="connsiteY3"/>
              </a:cxn>
            </a:cxnLst>
            <a:rect l="l" t="t" r="r" b="b"/>
            <a:pathLst>
              <a:path w="824230" h="400948">
                <a:moveTo>
                  <a:pt x="0" y="400948"/>
                </a:moveTo>
                <a:cubicBezTo>
                  <a:pt x="26670" y="361578"/>
                  <a:pt x="70485" y="262518"/>
                  <a:pt x="164465" y="186953"/>
                </a:cubicBezTo>
                <a:cubicBezTo>
                  <a:pt x="258445" y="111388"/>
                  <a:pt x="337820" y="58048"/>
                  <a:pt x="469900" y="21853"/>
                </a:cubicBezTo>
                <a:cubicBezTo>
                  <a:pt x="601980" y="-14342"/>
                  <a:pt x="759460" y="5343"/>
                  <a:pt x="824230" y="53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cxnSp>
        <p:nvCxnSpPr>
          <p:cNvPr id="61" name="直接连接符 60"/>
          <p:cNvCxnSpPr/>
          <p:nvPr/>
        </p:nvCxnSpPr>
        <p:spPr>
          <a:xfrm>
            <a:off x="5336963" y="2504440"/>
            <a:ext cx="534247" cy="0"/>
          </a:xfrm>
          <a:prstGeom prst="line">
            <a:avLst/>
          </a:prstGeom>
        </p:spPr>
        <p:style>
          <a:lnRef idx="1">
            <a:schemeClr val="accent1"/>
          </a:lnRef>
          <a:fillRef idx="0">
            <a:schemeClr val="accent1"/>
          </a:fillRef>
          <a:effectRef idx="0">
            <a:schemeClr val="accent1"/>
          </a:effectRef>
          <a:fontRef idx="minor">
            <a:schemeClr val="tx1"/>
          </a:fontRef>
        </p:style>
      </p:cxnSp>
      <p:sp>
        <p:nvSpPr>
          <p:cNvPr id="62" name="任意多边形 61"/>
          <p:cNvSpPr/>
          <p:nvPr/>
        </p:nvSpPr>
        <p:spPr>
          <a:xfrm rot="15300000">
            <a:off x="5099050" y="2318385"/>
            <a:ext cx="778087" cy="584200"/>
          </a:xfrm>
          <a:custGeom>
            <a:avLst/>
            <a:gdLst>
              <a:gd name="connisteX0" fmla="*/ 0 w 824230"/>
              <a:gd name="connsiteY0" fmla="*/ 400948 h 400948"/>
              <a:gd name="connisteX1" fmla="*/ 164465 w 824230"/>
              <a:gd name="connsiteY1" fmla="*/ 186953 h 400948"/>
              <a:gd name="connisteX2" fmla="*/ 469900 w 824230"/>
              <a:gd name="connsiteY2" fmla="*/ 21853 h 400948"/>
              <a:gd name="connisteX3" fmla="*/ 824230 w 824230"/>
              <a:gd name="connsiteY3" fmla="*/ 5343 h 400948"/>
            </a:gdLst>
            <a:ahLst/>
            <a:cxnLst>
              <a:cxn ang="0">
                <a:pos x="connisteX0" y="connsiteY0"/>
              </a:cxn>
              <a:cxn ang="0">
                <a:pos x="connisteX1" y="connsiteY1"/>
              </a:cxn>
              <a:cxn ang="0">
                <a:pos x="connisteX2" y="connsiteY2"/>
              </a:cxn>
              <a:cxn ang="0">
                <a:pos x="connisteX3" y="connsiteY3"/>
              </a:cxn>
            </a:cxnLst>
            <a:rect l="l" t="t" r="r" b="b"/>
            <a:pathLst>
              <a:path w="824230" h="400948">
                <a:moveTo>
                  <a:pt x="0" y="400948"/>
                </a:moveTo>
                <a:cubicBezTo>
                  <a:pt x="26670" y="361578"/>
                  <a:pt x="70485" y="262518"/>
                  <a:pt x="164465" y="186953"/>
                </a:cubicBezTo>
                <a:cubicBezTo>
                  <a:pt x="258445" y="111388"/>
                  <a:pt x="337820" y="58048"/>
                  <a:pt x="469900" y="21853"/>
                </a:cubicBezTo>
                <a:cubicBezTo>
                  <a:pt x="601980" y="-14342"/>
                  <a:pt x="759460" y="5343"/>
                  <a:pt x="824230" y="53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8" name=" 5"/>
          <p:cNvSpPr/>
          <p:nvPr/>
        </p:nvSpPr>
        <p:spPr>
          <a:xfrm>
            <a:off x="3500755" y="1912620"/>
            <a:ext cx="2120900" cy="8223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665">
                <a:solidFill>
                  <a:srgbClr val="FFFFFF"/>
                </a:solidFill>
              </a:rPr>
              <a:t>2.</a:t>
            </a:r>
            <a:r>
              <a:rPr lang="zh-CN" altLang="en-US" sz="2665">
                <a:solidFill>
                  <a:srgbClr val="FFFFFF"/>
                </a:solidFill>
              </a:rPr>
              <a:t>英国资产阶级革命</a:t>
            </a:r>
            <a:endParaRPr lang="zh-CN" altLang="en-US" sz="2665">
              <a:solidFill>
                <a:srgbClr val="FFFFFF"/>
              </a:solidFill>
            </a:endParaRPr>
          </a:p>
        </p:txBody>
      </p:sp>
      <p:sp>
        <p:nvSpPr>
          <p:cNvPr id="63" name=" 28"/>
          <p:cNvSpPr/>
          <p:nvPr/>
        </p:nvSpPr>
        <p:spPr>
          <a:xfrm>
            <a:off x="5726007" y="1704763"/>
            <a:ext cx="2426547" cy="41994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665">
                <a:solidFill>
                  <a:srgbClr val="FFFFFF"/>
                </a:solidFill>
              </a:rPr>
              <a:t>（</a:t>
            </a:r>
            <a:r>
              <a:rPr lang="en-US" altLang="zh-CN" sz="2665">
                <a:solidFill>
                  <a:srgbClr val="FFFFFF"/>
                </a:solidFill>
              </a:rPr>
              <a:t>1</a:t>
            </a:r>
            <a:r>
              <a:rPr lang="zh-CN" altLang="en-US" sz="2665">
                <a:solidFill>
                  <a:srgbClr val="FFFFFF"/>
                </a:solidFill>
              </a:rPr>
              <a:t>）背景</a:t>
            </a:r>
            <a:endParaRPr lang="zh-CN" altLang="en-US" sz="2665">
              <a:solidFill>
                <a:srgbClr val="FFFFFF"/>
              </a:solidFill>
            </a:endParaRPr>
          </a:p>
        </p:txBody>
      </p:sp>
      <p:sp>
        <p:nvSpPr>
          <p:cNvPr id="64" name=" 28"/>
          <p:cNvSpPr/>
          <p:nvPr/>
        </p:nvSpPr>
        <p:spPr>
          <a:xfrm>
            <a:off x="5726007" y="2205990"/>
            <a:ext cx="2426547" cy="41994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665">
                <a:solidFill>
                  <a:srgbClr val="FFFFFF"/>
                </a:solidFill>
              </a:rPr>
              <a:t>（</a:t>
            </a:r>
            <a:r>
              <a:rPr lang="en-US" altLang="zh-CN" sz="2665">
                <a:solidFill>
                  <a:srgbClr val="FFFFFF"/>
                </a:solidFill>
              </a:rPr>
              <a:t>2</a:t>
            </a:r>
            <a:r>
              <a:rPr lang="zh-CN" altLang="en-US" sz="2665">
                <a:solidFill>
                  <a:srgbClr val="FFFFFF"/>
                </a:solidFill>
              </a:rPr>
              <a:t>）过程</a:t>
            </a:r>
            <a:endParaRPr lang="zh-CN" altLang="en-US" sz="2665">
              <a:solidFill>
                <a:srgbClr val="FFFFFF"/>
              </a:solidFill>
            </a:endParaRPr>
          </a:p>
        </p:txBody>
      </p:sp>
      <p:sp>
        <p:nvSpPr>
          <p:cNvPr id="65" name=" 28"/>
          <p:cNvSpPr/>
          <p:nvPr/>
        </p:nvSpPr>
        <p:spPr>
          <a:xfrm>
            <a:off x="5782733" y="2735157"/>
            <a:ext cx="2426547" cy="41994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665">
                <a:solidFill>
                  <a:srgbClr val="FFFFFF"/>
                </a:solidFill>
              </a:rPr>
              <a:t>（</a:t>
            </a:r>
            <a:r>
              <a:rPr lang="en-US" altLang="zh-CN" sz="2665">
                <a:solidFill>
                  <a:srgbClr val="FFFFFF"/>
                </a:solidFill>
              </a:rPr>
              <a:t>3</a:t>
            </a:r>
            <a:r>
              <a:rPr lang="zh-CN" altLang="en-US" sz="2665">
                <a:solidFill>
                  <a:srgbClr val="FFFFFF"/>
                </a:solidFill>
              </a:rPr>
              <a:t>）意义</a:t>
            </a:r>
            <a:endParaRPr lang="zh-CN" altLang="en-US" sz="2665">
              <a:solidFill>
                <a:srgbClr val="FFFFFF"/>
              </a:solidFill>
            </a:endParaRPr>
          </a:p>
        </p:txBody>
      </p:sp>
      <p:sp>
        <p:nvSpPr>
          <p:cNvPr id="67" name="任意多边形 66"/>
          <p:cNvSpPr/>
          <p:nvPr/>
        </p:nvSpPr>
        <p:spPr>
          <a:xfrm>
            <a:off x="2266315" y="3581400"/>
            <a:ext cx="1597025" cy="875030"/>
          </a:xfrm>
          <a:custGeom>
            <a:avLst/>
            <a:gdLst>
              <a:gd name="connisteX0" fmla="*/ 0 w 824230"/>
              <a:gd name="connsiteY0" fmla="*/ 400948 h 400948"/>
              <a:gd name="connisteX1" fmla="*/ 164465 w 824230"/>
              <a:gd name="connsiteY1" fmla="*/ 186953 h 400948"/>
              <a:gd name="connisteX2" fmla="*/ 469900 w 824230"/>
              <a:gd name="connsiteY2" fmla="*/ 21853 h 400948"/>
              <a:gd name="connisteX3" fmla="*/ 824230 w 824230"/>
              <a:gd name="connsiteY3" fmla="*/ 5343 h 400948"/>
            </a:gdLst>
            <a:ahLst/>
            <a:cxnLst>
              <a:cxn ang="0">
                <a:pos x="connisteX0" y="connsiteY0"/>
              </a:cxn>
              <a:cxn ang="0">
                <a:pos x="connisteX1" y="connsiteY1"/>
              </a:cxn>
              <a:cxn ang="0">
                <a:pos x="connisteX2" y="connsiteY2"/>
              </a:cxn>
              <a:cxn ang="0">
                <a:pos x="connisteX3" y="connsiteY3"/>
              </a:cxn>
            </a:cxnLst>
            <a:rect l="l" t="t" r="r" b="b"/>
            <a:pathLst>
              <a:path w="824230" h="400948">
                <a:moveTo>
                  <a:pt x="0" y="400948"/>
                </a:moveTo>
                <a:cubicBezTo>
                  <a:pt x="26670" y="361578"/>
                  <a:pt x="70485" y="262518"/>
                  <a:pt x="164465" y="186953"/>
                </a:cubicBezTo>
                <a:cubicBezTo>
                  <a:pt x="258445" y="111388"/>
                  <a:pt x="337820" y="58048"/>
                  <a:pt x="469900" y="21853"/>
                </a:cubicBezTo>
                <a:cubicBezTo>
                  <a:pt x="601980" y="-14342"/>
                  <a:pt x="759460" y="5343"/>
                  <a:pt x="824230" y="53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70" name="任意多边形 69"/>
          <p:cNvSpPr/>
          <p:nvPr/>
        </p:nvSpPr>
        <p:spPr>
          <a:xfrm rot="15300000">
            <a:off x="5865283" y="3440218"/>
            <a:ext cx="778087" cy="584200"/>
          </a:xfrm>
          <a:custGeom>
            <a:avLst/>
            <a:gdLst>
              <a:gd name="connisteX0" fmla="*/ 0 w 824230"/>
              <a:gd name="connsiteY0" fmla="*/ 400948 h 400948"/>
              <a:gd name="connisteX1" fmla="*/ 164465 w 824230"/>
              <a:gd name="connsiteY1" fmla="*/ 186953 h 400948"/>
              <a:gd name="connisteX2" fmla="*/ 469900 w 824230"/>
              <a:gd name="connsiteY2" fmla="*/ 21853 h 400948"/>
              <a:gd name="connisteX3" fmla="*/ 824230 w 824230"/>
              <a:gd name="connsiteY3" fmla="*/ 5343 h 400948"/>
            </a:gdLst>
            <a:ahLst/>
            <a:cxnLst>
              <a:cxn ang="0">
                <a:pos x="connisteX0" y="connsiteY0"/>
              </a:cxn>
              <a:cxn ang="0">
                <a:pos x="connisteX1" y="connsiteY1"/>
              </a:cxn>
              <a:cxn ang="0">
                <a:pos x="connisteX2" y="connsiteY2"/>
              </a:cxn>
              <a:cxn ang="0">
                <a:pos x="connisteX3" y="connsiteY3"/>
              </a:cxn>
            </a:cxnLst>
            <a:rect l="l" t="t" r="r" b="b"/>
            <a:pathLst>
              <a:path w="824230" h="400948">
                <a:moveTo>
                  <a:pt x="0" y="400948"/>
                </a:moveTo>
                <a:cubicBezTo>
                  <a:pt x="26670" y="361578"/>
                  <a:pt x="70485" y="262518"/>
                  <a:pt x="164465" y="186953"/>
                </a:cubicBezTo>
                <a:cubicBezTo>
                  <a:pt x="258445" y="111388"/>
                  <a:pt x="337820" y="58048"/>
                  <a:pt x="469900" y="21853"/>
                </a:cubicBezTo>
                <a:cubicBezTo>
                  <a:pt x="601980" y="-14342"/>
                  <a:pt x="759460" y="5343"/>
                  <a:pt x="824230" y="53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71" name=" 5"/>
          <p:cNvSpPr/>
          <p:nvPr/>
        </p:nvSpPr>
        <p:spPr>
          <a:xfrm>
            <a:off x="6527800" y="3792220"/>
            <a:ext cx="1494790" cy="42735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665">
                <a:solidFill>
                  <a:srgbClr val="FFFFFF"/>
                </a:solidFill>
              </a:rPr>
              <a:t>2.</a:t>
            </a:r>
            <a:r>
              <a:rPr lang="zh-CN" altLang="en-US" sz="2665">
                <a:solidFill>
                  <a:srgbClr val="FFFFFF"/>
                </a:solidFill>
              </a:rPr>
              <a:t>意义</a:t>
            </a:r>
            <a:endParaRPr lang="zh-CN" altLang="en-US" sz="2665">
              <a:solidFill>
                <a:srgbClr val="FFFFFF"/>
              </a:solidFill>
            </a:endParaRPr>
          </a:p>
        </p:txBody>
      </p:sp>
      <p:sp>
        <p:nvSpPr>
          <p:cNvPr id="72" name="任意多边形 71"/>
          <p:cNvSpPr/>
          <p:nvPr/>
        </p:nvSpPr>
        <p:spPr>
          <a:xfrm>
            <a:off x="5784003" y="3461808"/>
            <a:ext cx="899160" cy="330200"/>
          </a:xfrm>
          <a:custGeom>
            <a:avLst/>
            <a:gdLst>
              <a:gd name="connisteX0" fmla="*/ 0 w 824230"/>
              <a:gd name="connsiteY0" fmla="*/ 400948 h 400948"/>
              <a:gd name="connisteX1" fmla="*/ 164465 w 824230"/>
              <a:gd name="connsiteY1" fmla="*/ 186953 h 400948"/>
              <a:gd name="connisteX2" fmla="*/ 469900 w 824230"/>
              <a:gd name="connsiteY2" fmla="*/ 21853 h 400948"/>
              <a:gd name="connisteX3" fmla="*/ 824230 w 824230"/>
              <a:gd name="connsiteY3" fmla="*/ 5343 h 400948"/>
            </a:gdLst>
            <a:ahLst/>
            <a:cxnLst>
              <a:cxn ang="0">
                <a:pos x="connisteX0" y="connsiteY0"/>
              </a:cxn>
              <a:cxn ang="0">
                <a:pos x="connisteX1" y="connsiteY1"/>
              </a:cxn>
              <a:cxn ang="0">
                <a:pos x="connisteX2" y="connsiteY2"/>
              </a:cxn>
              <a:cxn ang="0">
                <a:pos x="connisteX3" y="connsiteY3"/>
              </a:cxn>
            </a:cxnLst>
            <a:rect l="l" t="t" r="r" b="b"/>
            <a:pathLst>
              <a:path w="824230" h="400948">
                <a:moveTo>
                  <a:pt x="0" y="400948"/>
                </a:moveTo>
                <a:cubicBezTo>
                  <a:pt x="26670" y="361578"/>
                  <a:pt x="70485" y="262518"/>
                  <a:pt x="164465" y="186953"/>
                </a:cubicBezTo>
                <a:cubicBezTo>
                  <a:pt x="258445" y="111388"/>
                  <a:pt x="337820" y="58048"/>
                  <a:pt x="469900" y="21853"/>
                </a:cubicBezTo>
                <a:cubicBezTo>
                  <a:pt x="601980" y="-14342"/>
                  <a:pt x="759460" y="5343"/>
                  <a:pt x="824230" y="53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73" name=" 5"/>
          <p:cNvSpPr/>
          <p:nvPr/>
        </p:nvSpPr>
        <p:spPr>
          <a:xfrm>
            <a:off x="6515735" y="3281045"/>
            <a:ext cx="1494790" cy="42735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665">
                <a:solidFill>
                  <a:srgbClr val="FFFFFF"/>
                </a:solidFill>
              </a:rPr>
              <a:t>1.</a:t>
            </a:r>
            <a:r>
              <a:rPr lang="zh-CN" altLang="en-US" sz="2665">
                <a:solidFill>
                  <a:srgbClr val="FFFFFF"/>
                </a:solidFill>
              </a:rPr>
              <a:t>内容</a:t>
            </a:r>
            <a:endParaRPr lang="zh-CN" altLang="en-US" sz="2665">
              <a:solidFill>
                <a:srgbClr val="FFFFFF"/>
              </a:solidFill>
            </a:endParaRPr>
          </a:p>
        </p:txBody>
      </p:sp>
      <p:sp>
        <p:nvSpPr>
          <p:cNvPr id="68" name=" 28"/>
          <p:cNvSpPr/>
          <p:nvPr/>
        </p:nvSpPr>
        <p:spPr>
          <a:xfrm>
            <a:off x="3339465" y="3404235"/>
            <a:ext cx="3084830" cy="5511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665">
                <a:solidFill>
                  <a:srgbClr val="FFFFFF"/>
                </a:solidFill>
              </a:rPr>
              <a:t>（一）《</a:t>
            </a:r>
            <a:r>
              <a:rPr lang="zh-CN" altLang="en-US" sz="2660">
                <a:solidFill>
                  <a:srgbClr val="FFFFFF"/>
                </a:solidFill>
                <a:sym typeface="+mn-ea"/>
              </a:rPr>
              <a:t>权利法案</a:t>
            </a:r>
            <a:r>
              <a:rPr lang="zh-CN" altLang="en-US" sz="2665">
                <a:solidFill>
                  <a:srgbClr val="FFFFFF"/>
                </a:solidFill>
              </a:rPr>
              <a:t>》</a:t>
            </a:r>
            <a:endParaRPr lang="zh-CN" altLang="en-US" sz="2665">
              <a:solidFill>
                <a:srgbClr val="FFFFFF"/>
              </a:solidFill>
            </a:endParaRPr>
          </a:p>
        </p:txBody>
      </p:sp>
      <p:sp>
        <p:nvSpPr>
          <p:cNvPr id="76" name="任意多边形 75"/>
          <p:cNvSpPr/>
          <p:nvPr/>
        </p:nvSpPr>
        <p:spPr>
          <a:xfrm rot="15300000">
            <a:off x="6064673" y="4480348"/>
            <a:ext cx="778087" cy="584200"/>
          </a:xfrm>
          <a:custGeom>
            <a:avLst/>
            <a:gdLst>
              <a:gd name="connisteX0" fmla="*/ 0 w 824230"/>
              <a:gd name="connsiteY0" fmla="*/ 400948 h 400948"/>
              <a:gd name="connisteX1" fmla="*/ 164465 w 824230"/>
              <a:gd name="connsiteY1" fmla="*/ 186953 h 400948"/>
              <a:gd name="connisteX2" fmla="*/ 469900 w 824230"/>
              <a:gd name="connsiteY2" fmla="*/ 21853 h 400948"/>
              <a:gd name="connisteX3" fmla="*/ 824230 w 824230"/>
              <a:gd name="connsiteY3" fmla="*/ 5343 h 400948"/>
            </a:gdLst>
            <a:ahLst/>
            <a:cxnLst>
              <a:cxn ang="0">
                <a:pos x="connisteX0" y="connsiteY0"/>
              </a:cxn>
              <a:cxn ang="0">
                <a:pos x="connisteX1" y="connsiteY1"/>
              </a:cxn>
              <a:cxn ang="0">
                <a:pos x="connisteX2" y="connsiteY2"/>
              </a:cxn>
              <a:cxn ang="0">
                <a:pos x="connisteX3" y="connsiteY3"/>
              </a:cxn>
            </a:cxnLst>
            <a:rect l="l" t="t" r="r" b="b"/>
            <a:pathLst>
              <a:path w="824230" h="400948">
                <a:moveTo>
                  <a:pt x="0" y="400948"/>
                </a:moveTo>
                <a:cubicBezTo>
                  <a:pt x="26670" y="361578"/>
                  <a:pt x="70485" y="262518"/>
                  <a:pt x="164465" y="186953"/>
                </a:cubicBezTo>
                <a:cubicBezTo>
                  <a:pt x="258445" y="111388"/>
                  <a:pt x="337820" y="58048"/>
                  <a:pt x="469900" y="21853"/>
                </a:cubicBezTo>
                <a:cubicBezTo>
                  <a:pt x="601980" y="-14342"/>
                  <a:pt x="759460" y="5343"/>
                  <a:pt x="824230" y="53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77" name=" 5"/>
          <p:cNvSpPr/>
          <p:nvPr/>
        </p:nvSpPr>
        <p:spPr>
          <a:xfrm>
            <a:off x="6657340" y="4796790"/>
            <a:ext cx="1494790" cy="42735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665">
                <a:solidFill>
                  <a:srgbClr val="FFFFFF"/>
                </a:solidFill>
              </a:rPr>
              <a:t>2.</a:t>
            </a:r>
            <a:r>
              <a:rPr lang="zh-CN" altLang="en-US" sz="2665">
                <a:solidFill>
                  <a:srgbClr val="FFFFFF"/>
                </a:solidFill>
              </a:rPr>
              <a:t>内容</a:t>
            </a:r>
            <a:endParaRPr lang="zh-CN" altLang="en-US" sz="2665">
              <a:solidFill>
                <a:srgbClr val="FFFFFF"/>
              </a:solidFill>
            </a:endParaRPr>
          </a:p>
        </p:txBody>
      </p:sp>
      <p:sp>
        <p:nvSpPr>
          <p:cNvPr id="79" name="任意多边形 78"/>
          <p:cNvSpPr/>
          <p:nvPr/>
        </p:nvSpPr>
        <p:spPr>
          <a:xfrm>
            <a:off x="5937038" y="4466378"/>
            <a:ext cx="899160" cy="330200"/>
          </a:xfrm>
          <a:custGeom>
            <a:avLst/>
            <a:gdLst>
              <a:gd name="connisteX0" fmla="*/ 0 w 824230"/>
              <a:gd name="connsiteY0" fmla="*/ 400948 h 400948"/>
              <a:gd name="connisteX1" fmla="*/ 164465 w 824230"/>
              <a:gd name="connsiteY1" fmla="*/ 186953 h 400948"/>
              <a:gd name="connisteX2" fmla="*/ 469900 w 824230"/>
              <a:gd name="connsiteY2" fmla="*/ 21853 h 400948"/>
              <a:gd name="connisteX3" fmla="*/ 824230 w 824230"/>
              <a:gd name="connsiteY3" fmla="*/ 5343 h 400948"/>
            </a:gdLst>
            <a:ahLst/>
            <a:cxnLst>
              <a:cxn ang="0">
                <a:pos x="connisteX0" y="connsiteY0"/>
              </a:cxn>
              <a:cxn ang="0">
                <a:pos x="connisteX1" y="connsiteY1"/>
              </a:cxn>
              <a:cxn ang="0">
                <a:pos x="connisteX2" y="connsiteY2"/>
              </a:cxn>
              <a:cxn ang="0">
                <a:pos x="connisteX3" y="connsiteY3"/>
              </a:cxn>
            </a:cxnLst>
            <a:rect l="l" t="t" r="r" b="b"/>
            <a:pathLst>
              <a:path w="824230" h="400948">
                <a:moveTo>
                  <a:pt x="0" y="400948"/>
                </a:moveTo>
                <a:cubicBezTo>
                  <a:pt x="26670" y="361578"/>
                  <a:pt x="70485" y="262518"/>
                  <a:pt x="164465" y="186953"/>
                </a:cubicBezTo>
                <a:cubicBezTo>
                  <a:pt x="258445" y="111388"/>
                  <a:pt x="337820" y="58048"/>
                  <a:pt x="469900" y="21853"/>
                </a:cubicBezTo>
                <a:cubicBezTo>
                  <a:pt x="601980" y="-14342"/>
                  <a:pt x="759460" y="5343"/>
                  <a:pt x="824230" y="53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82" name="任意多边形 81"/>
          <p:cNvSpPr/>
          <p:nvPr/>
        </p:nvSpPr>
        <p:spPr>
          <a:xfrm rot="15300000">
            <a:off x="2629535" y="4289425"/>
            <a:ext cx="1383665" cy="1241425"/>
          </a:xfrm>
          <a:custGeom>
            <a:avLst/>
            <a:gdLst>
              <a:gd name="connisteX0" fmla="*/ 0 w 824230"/>
              <a:gd name="connsiteY0" fmla="*/ 400948 h 400948"/>
              <a:gd name="connisteX1" fmla="*/ 164465 w 824230"/>
              <a:gd name="connsiteY1" fmla="*/ 186953 h 400948"/>
              <a:gd name="connisteX2" fmla="*/ 469900 w 824230"/>
              <a:gd name="connsiteY2" fmla="*/ 21853 h 400948"/>
              <a:gd name="connisteX3" fmla="*/ 824230 w 824230"/>
              <a:gd name="connsiteY3" fmla="*/ 5343 h 400948"/>
            </a:gdLst>
            <a:ahLst/>
            <a:cxnLst>
              <a:cxn ang="0">
                <a:pos x="connisteX0" y="connsiteY0"/>
              </a:cxn>
              <a:cxn ang="0">
                <a:pos x="connisteX1" y="connsiteY1"/>
              </a:cxn>
              <a:cxn ang="0">
                <a:pos x="connisteX2" y="connsiteY2"/>
              </a:cxn>
              <a:cxn ang="0">
                <a:pos x="connisteX3" y="connsiteY3"/>
              </a:cxn>
            </a:cxnLst>
            <a:rect l="l" t="t" r="r" b="b"/>
            <a:pathLst>
              <a:path w="824230" h="400948">
                <a:moveTo>
                  <a:pt x="0" y="400948"/>
                </a:moveTo>
                <a:cubicBezTo>
                  <a:pt x="26670" y="361578"/>
                  <a:pt x="70485" y="262518"/>
                  <a:pt x="164465" y="186953"/>
                </a:cubicBezTo>
                <a:cubicBezTo>
                  <a:pt x="258445" y="111388"/>
                  <a:pt x="337820" y="58048"/>
                  <a:pt x="469900" y="21853"/>
                </a:cubicBezTo>
                <a:cubicBezTo>
                  <a:pt x="601980" y="-14342"/>
                  <a:pt x="759460" y="5343"/>
                  <a:pt x="824230" y="53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83" name="任意多边形 82"/>
          <p:cNvSpPr/>
          <p:nvPr/>
        </p:nvSpPr>
        <p:spPr>
          <a:xfrm rot="15300000">
            <a:off x="1594485" y="4537710"/>
            <a:ext cx="1969135" cy="1516380"/>
          </a:xfrm>
          <a:custGeom>
            <a:avLst/>
            <a:gdLst>
              <a:gd name="connisteX0" fmla="*/ 0 w 824230"/>
              <a:gd name="connsiteY0" fmla="*/ 400948 h 400948"/>
              <a:gd name="connisteX1" fmla="*/ 164465 w 824230"/>
              <a:gd name="connsiteY1" fmla="*/ 186953 h 400948"/>
              <a:gd name="connisteX2" fmla="*/ 469900 w 824230"/>
              <a:gd name="connsiteY2" fmla="*/ 21853 h 400948"/>
              <a:gd name="connisteX3" fmla="*/ 824230 w 824230"/>
              <a:gd name="connsiteY3" fmla="*/ 5343 h 400948"/>
            </a:gdLst>
            <a:ahLst/>
            <a:cxnLst>
              <a:cxn ang="0">
                <a:pos x="connisteX0" y="connsiteY0"/>
              </a:cxn>
              <a:cxn ang="0">
                <a:pos x="connisteX1" y="connsiteY1"/>
              </a:cxn>
              <a:cxn ang="0">
                <a:pos x="connisteX2" y="connsiteY2"/>
              </a:cxn>
              <a:cxn ang="0">
                <a:pos x="connisteX3" y="connsiteY3"/>
              </a:cxn>
            </a:cxnLst>
            <a:rect l="l" t="t" r="r" b="b"/>
            <a:pathLst>
              <a:path w="824230" h="400948">
                <a:moveTo>
                  <a:pt x="0" y="400948"/>
                </a:moveTo>
                <a:cubicBezTo>
                  <a:pt x="26670" y="361578"/>
                  <a:pt x="70485" y="262518"/>
                  <a:pt x="164465" y="186953"/>
                </a:cubicBezTo>
                <a:cubicBezTo>
                  <a:pt x="258445" y="111388"/>
                  <a:pt x="337820" y="58048"/>
                  <a:pt x="469900" y="21853"/>
                </a:cubicBezTo>
                <a:cubicBezTo>
                  <a:pt x="601980" y="-14342"/>
                  <a:pt x="759460" y="5343"/>
                  <a:pt x="824230" y="53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84" name="任意多边形 83"/>
          <p:cNvSpPr/>
          <p:nvPr/>
        </p:nvSpPr>
        <p:spPr>
          <a:xfrm rot="15300000">
            <a:off x="2797175" y="3900805"/>
            <a:ext cx="770255" cy="833120"/>
          </a:xfrm>
          <a:custGeom>
            <a:avLst/>
            <a:gdLst>
              <a:gd name="connisteX0" fmla="*/ 0 w 824230"/>
              <a:gd name="connsiteY0" fmla="*/ 400948 h 400948"/>
              <a:gd name="connisteX1" fmla="*/ 164465 w 824230"/>
              <a:gd name="connsiteY1" fmla="*/ 186953 h 400948"/>
              <a:gd name="connisteX2" fmla="*/ 469900 w 824230"/>
              <a:gd name="connsiteY2" fmla="*/ 21853 h 400948"/>
              <a:gd name="connisteX3" fmla="*/ 824230 w 824230"/>
              <a:gd name="connsiteY3" fmla="*/ 5343 h 400948"/>
            </a:gdLst>
            <a:ahLst/>
            <a:cxnLst>
              <a:cxn ang="0">
                <a:pos x="connisteX0" y="connsiteY0"/>
              </a:cxn>
              <a:cxn ang="0">
                <a:pos x="connisteX1" y="connsiteY1"/>
              </a:cxn>
              <a:cxn ang="0">
                <a:pos x="connisteX2" y="connsiteY2"/>
              </a:cxn>
              <a:cxn ang="0">
                <a:pos x="connisteX3" y="connsiteY3"/>
              </a:cxn>
            </a:cxnLst>
            <a:rect l="l" t="t" r="r" b="b"/>
            <a:pathLst>
              <a:path w="824230" h="400948">
                <a:moveTo>
                  <a:pt x="0" y="400948"/>
                </a:moveTo>
                <a:cubicBezTo>
                  <a:pt x="26670" y="361578"/>
                  <a:pt x="70485" y="262518"/>
                  <a:pt x="164465" y="186953"/>
                </a:cubicBezTo>
                <a:cubicBezTo>
                  <a:pt x="258445" y="111388"/>
                  <a:pt x="337820" y="58048"/>
                  <a:pt x="469900" y="21853"/>
                </a:cubicBezTo>
                <a:cubicBezTo>
                  <a:pt x="601980" y="-14342"/>
                  <a:pt x="759460" y="5343"/>
                  <a:pt x="824230" y="53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66" name=" 4"/>
          <p:cNvSpPr/>
          <p:nvPr/>
        </p:nvSpPr>
        <p:spPr>
          <a:xfrm>
            <a:off x="913130" y="3692525"/>
            <a:ext cx="2235835" cy="102679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3200">
                <a:solidFill>
                  <a:srgbClr val="FFFFFF"/>
                </a:solidFill>
                <a:latin typeface="华文新魏" panose="02010800040101010101" pitchFamily="2" charset="-122"/>
                <a:ea typeface="华文新魏" panose="02010800040101010101" pitchFamily="2" charset="-122"/>
              </a:rPr>
              <a:t>二、发展的过程</a:t>
            </a:r>
            <a:endParaRPr lang="zh-CN" altLang="en-US" sz="3200">
              <a:solidFill>
                <a:srgbClr val="FFFFFF"/>
              </a:solidFill>
              <a:latin typeface="华文新魏" panose="02010800040101010101" pitchFamily="2" charset="-122"/>
              <a:ea typeface="华文新魏" panose="02010800040101010101" pitchFamily="2" charset="-122"/>
            </a:endParaRPr>
          </a:p>
        </p:txBody>
      </p:sp>
      <p:sp>
        <p:nvSpPr>
          <p:cNvPr id="78" name=" 5"/>
          <p:cNvSpPr/>
          <p:nvPr/>
        </p:nvSpPr>
        <p:spPr>
          <a:xfrm>
            <a:off x="6657340" y="4321175"/>
            <a:ext cx="1494790" cy="42735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665">
                <a:solidFill>
                  <a:srgbClr val="FFFFFF"/>
                </a:solidFill>
              </a:rPr>
              <a:t>1.</a:t>
            </a:r>
            <a:r>
              <a:rPr lang="zh-CN" altLang="en-US" sz="2665">
                <a:solidFill>
                  <a:srgbClr val="FFFFFF"/>
                </a:solidFill>
              </a:rPr>
              <a:t>形成</a:t>
            </a:r>
            <a:endParaRPr lang="zh-CN" altLang="en-US" sz="2665">
              <a:solidFill>
                <a:srgbClr val="FFFFFF"/>
              </a:solidFill>
            </a:endParaRPr>
          </a:p>
        </p:txBody>
      </p:sp>
      <p:sp>
        <p:nvSpPr>
          <p:cNvPr id="80" name=" 28"/>
          <p:cNvSpPr/>
          <p:nvPr/>
        </p:nvSpPr>
        <p:spPr>
          <a:xfrm>
            <a:off x="3339465" y="5037455"/>
            <a:ext cx="2532380" cy="5511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665">
                <a:solidFill>
                  <a:srgbClr val="FFFFFF"/>
                </a:solidFill>
              </a:rPr>
              <a:t>（三）两党制</a:t>
            </a:r>
            <a:endParaRPr lang="zh-CN" altLang="en-US" sz="2665">
              <a:solidFill>
                <a:srgbClr val="FFFFFF"/>
              </a:solidFill>
            </a:endParaRPr>
          </a:p>
        </p:txBody>
      </p:sp>
      <p:sp>
        <p:nvSpPr>
          <p:cNvPr id="87" name="任意多边形 86"/>
          <p:cNvSpPr/>
          <p:nvPr/>
        </p:nvSpPr>
        <p:spPr>
          <a:xfrm rot="15300000">
            <a:off x="6064673" y="4480348"/>
            <a:ext cx="778087" cy="584200"/>
          </a:xfrm>
          <a:custGeom>
            <a:avLst/>
            <a:gdLst>
              <a:gd name="connisteX0" fmla="*/ 0 w 824230"/>
              <a:gd name="connsiteY0" fmla="*/ 400948 h 400948"/>
              <a:gd name="connisteX1" fmla="*/ 164465 w 824230"/>
              <a:gd name="connsiteY1" fmla="*/ 186953 h 400948"/>
              <a:gd name="connisteX2" fmla="*/ 469900 w 824230"/>
              <a:gd name="connsiteY2" fmla="*/ 21853 h 400948"/>
              <a:gd name="connisteX3" fmla="*/ 824230 w 824230"/>
              <a:gd name="connsiteY3" fmla="*/ 5343 h 400948"/>
            </a:gdLst>
            <a:ahLst/>
            <a:cxnLst>
              <a:cxn ang="0">
                <a:pos x="connisteX0" y="connsiteY0"/>
              </a:cxn>
              <a:cxn ang="0">
                <a:pos x="connisteX1" y="connsiteY1"/>
              </a:cxn>
              <a:cxn ang="0">
                <a:pos x="connisteX2" y="connsiteY2"/>
              </a:cxn>
              <a:cxn ang="0">
                <a:pos x="connisteX3" y="connsiteY3"/>
              </a:cxn>
            </a:cxnLst>
            <a:rect l="l" t="t" r="r" b="b"/>
            <a:pathLst>
              <a:path w="824230" h="400948">
                <a:moveTo>
                  <a:pt x="0" y="400948"/>
                </a:moveTo>
                <a:cubicBezTo>
                  <a:pt x="26670" y="361578"/>
                  <a:pt x="70485" y="262518"/>
                  <a:pt x="164465" y="186953"/>
                </a:cubicBezTo>
                <a:cubicBezTo>
                  <a:pt x="258445" y="111388"/>
                  <a:pt x="337820" y="58048"/>
                  <a:pt x="469900" y="21853"/>
                </a:cubicBezTo>
                <a:cubicBezTo>
                  <a:pt x="601980" y="-14342"/>
                  <a:pt x="759460" y="5343"/>
                  <a:pt x="824230" y="53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88" name="任意多边形 87"/>
          <p:cNvSpPr/>
          <p:nvPr/>
        </p:nvSpPr>
        <p:spPr>
          <a:xfrm>
            <a:off x="5937038" y="4466378"/>
            <a:ext cx="899160" cy="330200"/>
          </a:xfrm>
          <a:custGeom>
            <a:avLst/>
            <a:gdLst>
              <a:gd name="connisteX0" fmla="*/ 0 w 824230"/>
              <a:gd name="connsiteY0" fmla="*/ 400948 h 400948"/>
              <a:gd name="connisteX1" fmla="*/ 164465 w 824230"/>
              <a:gd name="connsiteY1" fmla="*/ 186953 h 400948"/>
              <a:gd name="connisteX2" fmla="*/ 469900 w 824230"/>
              <a:gd name="connsiteY2" fmla="*/ 21853 h 400948"/>
              <a:gd name="connisteX3" fmla="*/ 824230 w 824230"/>
              <a:gd name="connsiteY3" fmla="*/ 5343 h 400948"/>
            </a:gdLst>
            <a:ahLst/>
            <a:cxnLst>
              <a:cxn ang="0">
                <a:pos x="connisteX0" y="connsiteY0"/>
              </a:cxn>
              <a:cxn ang="0">
                <a:pos x="connisteX1" y="connsiteY1"/>
              </a:cxn>
              <a:cxn ang="0">
                <a:pos x="connisteX2" y="connsiteY2"/>
              </a:cxn>
              <a:cxn ang="0">
                <a:pos x="connisteX3" y="connsiteY3"/>
              </a:cxn>
            </a:cxnLst>
            <a:rect l="l" t="t" r="r" b="b"/>
            <a:pathLst>
              <a:path w="824230" h="400948">
                <a:moveTo>
                  <a:pt x="0" y="400948"/>
                </a:moveTo>
                <a:cubicBezTo>
                  <a:pt x="26670" y="361578"/>
                  <a:pt x="70485" y="262518"/>
                  <a:pt x="164465" y="186953"/>
                </a:cubicBezTo>
                <a:cubicBezTo>
                  <a:pt x="258445" y="111388"/>
                  <a:pt x="337820" y="58048"/>
                  <a:pt x="469900" y="21853"/>
                </a:cubicBezTo>
                <a:cubicBezTo>
                  <a:pt x="601980" y="-14342"/>
                  <a:pt x="759460" y="5343"/>
                  <a:pt x="824230" y="53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89" name=" 5"/>
          <p:cNvSpPr/>
          <p:nvPr/>
        </p:nvSpPr>
        <p:spPr>
          <a:xfrm>
            <a:off x="6657340" y="4321175"/>
            <a:ext cx="1494790" cy="42735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665">
                <a:solidFill>
                  <a:srgbClr val="FFFFFF"/>
                </a:solidFill>
              </a:rPr>
              <a:t>1.</a:t>
            </a:r>
            <a:r>
              <a:rPr lang="zh-CN" altLang="en-US" sz="2665">
                <a:solidFill>
                  <a:srgbClr val="FFFFFF"/>
                </a:solidFill>
              </a:rPr>
              <a:t>形成</a:t>
            </a:r>
            <a:endParaRPr lang="zh-CN" altLang="en-US" sz="2665">
              <a:solidFill>
                <a:srgbClr val="FFFFFF"/>
              </a:solidFill>
            </a:endParaRPr>
          </a:p>
        </p:txBody>
      </p:sp>
      <p:sp>
        <p:nvSpPr>
          <p:cNvPr id="90" name="任意多边形 89"/>
          <p:cNvSpPr/>
          <p:nvPr/>
        </p:nvSpPr>
        <p:spPr>
          <a:xfrm rot="15300000">
            <a:off x="6064673" y="4480348"/>
            <a:ext cx="778087" cy="584200"/>
          </a:xfrm>
          <a:custGeom>
            <a:avLst/>
            <a:gdLst>
              <a:gd name="connisteX0" fmla="*/ 0 w 824230"/>
              <a:gd name="connsiteY0" fmla="*/ 400948 h 400948"/>
              <a:gd name="connisteX1" fmla="*/ 164465 w 824230"/>
              <a:gd name="connsiteY1" fmla="*/ 186953 h 400948"/>
              <a:gd name="connisteX2" fmla="*/ 469900 w 824230"/>
              <a:gd name="connsiteY2" fmla="*/ 21853 h 400948"/>
              <a:gd name="connisteX3" fmla="*/ 824230 w 824230"/>
              <a:gd name="connsiteY3" fmla="*/ 5343 h 400948"/>
            </a:gdLst>
            <a:ahLst/>
            <a:cxnLst>
              <a:cxn ang="0">
                <a:pos x="connisteX0" y="connsiteY0"/>
              </a:cxn>
              <a:cxn ang="0">
                <a:pos x="connisteX1" y="connsiteY1"/>
              </a:cxn>
              <a:cxn ang="0">
                <a:pos x="connisteX2" y="connsiteY2"/>
              </a:cxn>
              <a:cxn ang="0">
                <a:pos x="connisteX3" y="connsiteY3"/>
              </a:cxn>
            </a:cxnLst>
            <a:rect l="l" t="t" r="r" b="b"/>
            <a:pathLst>
              <a:path w="824230" h="400948">
                <a:moveTo>
                  <a:pt x="0" y="400948"/>
                </a:moveTo>
                <a:cubicBezTo>
                  <a:pt x="26670" y="361578"/>
                  <a:pt x="70485" y="262518"/>
                  <a:pt x="164465" y="186953"/>
                </a:cubicBezTo>
                <a:cubicBezTo>
                  <a:pt x="258445" y="111388"/>
                  <a:pt x="337820" y="58048"/>
                  <a:pt x="469900" y="21853"/>
                </a:cubicBezTo>
                <a:cubicBezTo>
                  <a:pt x="601980" y="-14342"/>
                  <a:pt x="759460" y="5343"/>
                  <a:pt x="824230" y="53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91" name="任意多边形 90"/>
          <p:cNvSpPr/>
          <p:nvPr/>
        </p:nvSpPr>
        <p:spPr>
          <a:xfrm>
            <a:off x="5937038" y="4466378"/>
            <a:ext cx="899160" cy="330200"/>
          </a:xfrm>
          <a:custGeom>
            <a:avLst/>
            <a:gdLst>
              <a:gd name="connisteX0" fmla="*/ 0 w 824230"/>
              <a:gd name="connsiteY0" fmla="*/ 400948 h 400948"/>
              <a:gd name="connisteX1" fmla="*/ 164465 w 824230"/>
              <a:gd name="connsiteY1" fmla="*/ 186953 h 400948"/>
              <a:gd name="connisteX2" fmla="*/ 469900 w 824230"/>
              <a:gd name="connsiteY2" fmla="*/ 21853 h 400948"/>
              <a:gd name="connisteX3" fmla="*/ 824230 w 824230"/>
              <a:gd name="connsiteY3" fmla="*/ 5343 h 400948"/>
            </a:gdLst>
            <a:ahLst/>
            <a:cxnLst>
              <a:cxn ang="0">
                <a:pos x="connisteX0" y="connsiteY0"/>
              </a:cxn>
              <a:cxn ang="0">
                <a:pos x="connisteX1" y="connsiteY1"/>
              </a:cxn>
              <a:cxn ang="0">
                <a:pos x="connisteX2" y="connsiteY2"/>
              </a:cxn>
              <a:cxn ang="0">
                <a:pos x="connisteX3" y="connsiteY3"/>
              </a:cxn>
            </a:cxnLst>
            <a:rect l="l" t="t" r="r" b="b"/>
            <a:pathLst>
              <a:path w="824230" h="400948">
                <a:moveTo>
                  <a:pt x="0" y="400948"/>
                </a:moveTo>
                <a:cubicBezTo>
                  <a:pt x="26670" y="361578"/>
                  <a:pt x="70485" y="262518"/>
                  <a:pt x="164465" y="186953"/>
                </a:cubicBezTo>
                <a:cubicBezTo>
                  <a:pt x="258445" y="111388"/>
                  <a:pt x="337820" y="58048"/>
                  <a:pt x="469900" y="21853"/>
                </a:cubicBezTo>
                <a:cubicBezTo>
                  <a:pt x="601980" y="-14342"/>
                  <a:pt x="759460" y="5343"/>
                  <a:pt x="824230" y="53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94" name="任意多边形 93"/>
          <p:cNvSpPr/>
          <p:nvPr/>
        </p:nvSpPr>
        <p:spPr>
          <a:xfrm rot="15300000">
            <a:off x="7355840" y="5841365"/>
            <a:ext cx="483235" cy="584200"/>
          </a:xfrm>
          <a:custGeom>
            <a:avLst/>
            <a:gdLst>
              <a:gd name="connisteX0" fmla="*/ 0 w 824230"/>
              <a:gd name="connsiteY0" fmla="*/ 400948 h 400948"/>
              <a:gd name="connisteX1" fmla="*/ 164465 w 824230"/>
              <a:gd name="connsiteY1" fmla="*/ 186953 h 400948"/>
              <a:gd name="connisteX2" fmla="*/ 469900 w 824230"/>
              <a:gd name="connsiteY2" fmla="*/ 21853 h 400948"/>
              <a:gd name="connisteX3" fmla="*/ 824230 w 824230"/>
              <a:gd name="connsiteY3" fmla="*/ 5343 h 400948"/>
            </a:gdLst>
            <a:ahLst/>
            <a:cxnLst>
              <a:cxn ang="0">
                <a:pos x="connisteX0" y="connsiteY0"/>
              </a:cxn>
              <a:cxn ang="0">
                <a:pos x="connisteX1" y="connsiteY1"/>
              </a:cxn>
              <a:cxn ang="0">
                <a:pos x="connisteX2" y="connsiteY2"/>
              </a:cxn>
              <a:cxn ang="0">
                <a:pos x="connisteX3" y="connsiteY3"/>
              </a:cxn>
            </a:cxnLst>
            <a:rect l="l" t="t" r="r" b="b"/>
            <a:pathLst>
              <a:path w="824230" h="400948">
                <a:moveTo>
                  <a:pt x="0" y="400948"/>
                </a:moveTo>
                <a:cubicBezTo>
                  <a:pt x="26670" y="361578"/>
                  <a:pt x="70485" y="262518"/>
                  <a:pt x="164465" y="186953"/>
                </a:cubicBezTo>
                <a:cubicBezTo>
                  <a:pt x="258445" y="111388"/>
                  <a:pt x="337820" y="58048"/>
                  <a:pt x="469900" y="21853"/>
                </a:cubicBezTo>
                <a:cubicBezTo>
                  <a:pt x="601980" y="-14342"/>
                  <a:pt x="759460" y="5343"/>
                  <a:pt x="824230" y="53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95" name="任意多边形 94"/>
          <p:cNvSpPr/>
          <p:nvPr/>
        </p:nvSpPr>
        <p:spPr>
          <a:xfrm>
            <a:off x="7042573" y="5684943"/>
            <a:ext cx="899160" cy="330200"/>
          </a:xfrm>
          <a:custGeom>
            <a:avLst/>
            <a:gdLst>
              <a:gd name="connisteX0" fmla="*/ 0 w 824230"/>
              <a:gd name="connsiteY0" fmla="*/ 400948 h 400948"/>
              <a:gd name="connisteX1" fmla="*/ 164465 w 824230"/>
              <a:gd name="connsiteY1" fmla="*/ 186953 h 400948"/>
              <a:gd name="connisteX2" fmla="*/ 469900 w 824230"/>
              <a:gd name="connsiteY2" fmla="*/ 21853 h 400948"/>
              <a:gd name="connisteX3" fmla="*/ 824230 w 824230"/>
              <a:gd name="connsiteY3" fmla="*/ 5343 h 400948"/>
            </a:gdLst>
            <a:ahLst/>
            <a:cxnLst>
              <a:cxn ang="0">
                <a:pos x="connisteX0" y="connsiteY0"/>
              </a:cxn>
              <a:cxn ang="0">
                <a:pos x="connisteX1" y="connsiteY1"/>
              </a:cxn>
              <a:cxn ang="0">
                <a:pos x="connisteX2" y="connsiteY2"/>
              </a:cxn>
              <a:cxn ang="0">
                <a:pos x="connisteX3" y="connsiteY3"/>
              </a:cxn>
            </a:cxnLst>
            <a:rect l="l" t="t" r="r" b="b"/>
            <a:pathLst>
              <a:path w="824230" h="400948">
                <a:moveTo>
                  <a:pt x="0" y="400948"/>
                </a:moveTo>
                <a:cubicBezTo>
                  <a:pt x="26670" y="361578"/>
                  <a:pt x="70485" y="262518"/>
                  <a:pt x="164465" y="186953"/>
                </a:cubicBezTo>
                <a:cubicBezTo>
                  <a:pt x="258445" y="111388"/>
                  <a:pt x="337820" y="58048"/>
                  <a:pt x="469900" y="21853"/>
                </a:cubicBezTo>
                <a:cubicBezTo>
                  <a:pt x="601980" y="-14342"/>
                  <a:pt x="759460" y="5343"/>
                  <a:pt x="824230" y="53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81" name=" 28"/>
          <p:cNvSpPr/>
          <p:nvPr/>
        </p:nvSpPr>
        <p:spPr>
          <a:xfrm>
            <a:off x="3339465" y="5673090"/>
            <a:ext cx="4037330" cy="5511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665">
                <a:solidFill>
                  <a:srgbClr val="FFFFFF"/>
                </a:solidFill>
              </a:rPr>
              <a:t>（四）</a:t>
            </a:r>
            <a:r>
              <a:rPr lang="en-US" altLang="zh-CN" sz="2665">
                <a:solidFill>
                  <a:srgbClr val="FFFFFF"/>
                </a:solidFill>
              </a:rPr>
              <a:t>1832</a:t>
            </a:r>
            <a:r>
              <a:rPr lang="zh-CN" altLang="en-US" sz="2665">
                <a:solidFill>
                  <a:srgbClr val="FFFFFF"/>
                </a:solidFill>
              </a:rPr>
              <a:t>年议会改革</a:t>
            </a:r>
            <a:endParaRPr lang="zh-CN" altLang="en-US" sz="2665">
              <a:solidFill>
                <a:srgbClr val="FFFFFF"/>
              </a:solidFill>
            </a:endParaRPr>
          </a:p>
        </p:txBody>
      </p:sp>
      <p:sp>
        <p:nvSpPr>
          <p:cNvPr id="92" name=" 5"/>
          <p:cNvSpPr/>
          <p:nvPr/>
        </p:nvSpPr>
        <p:spPr>
          <a:xfrm>
            <a:off x="7762875" y="6015355"/>
            <a:ext cx="1494790" cy="42735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665">
                <a:solidFill>
                  <a:srgbClr val="FFFFFF"/>
                </a:solidFill>
              </a:rPr>
              <a:t>2.</a:t>
            </a:r>
            <a:r>
              <a:rPr lang="zh-CN" altLang="en-US" sz="2665">
                <a:solidFill>
                  <a:srgbClr val="FFFFFF"/>
                </a:solidFill>
              </a:rPr>
              <a:t>评价</a:t>
            </a:r>
            <a:endParaRPr lang="zh-CN" altLang="en-US" sz="2665">
              <a:solidFill>
                <a:srgbClr val="FFFFFF"/>
              </a:solidFill>
            </a:endParaRPr>
          </a:p>
        </p:txBody>
      </p:sp>
      <p:sp>
        <p:nvSpPr>
          <p:cNvPr id="93" name=" 5"/>
          <p:cNvSpPr/>
          <p:nvPr/>
        </p:nvSpPr>
        <p:spPr>
          <a:xfrm>
            <a:off x="7762875" y="5539740"/>
            <a:ext cx="1494790" cy="42735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665">
                <a:solidFill>
                  <a:srgbClr val="FFFFFF"/>
                </a:solidFill>
              </a:rPr>
              <a:t>1.</a:t>
            </a:r>
            <a:r>
              <a:rPr lang="zh-CN" altLang="en-US" sz="2665">
                <a:solidFill>
                  <a:srgbClr val="FFFFFF"/>
                </a:solidFill>
              </a:rPr>
              <a:t>背景</a:t>
            </a:r>
            <a:endParaRPr lang="zh-CN" altLang="en-US" sz="2665">
              <a:solidFill>
                <a:srgbClr val="FFFFFF"/>
              </a:solidFill>
            </a:endParaRPr>
          </a:p>
        </p:txBody>
      </p:sp>
      <p:sp>
        <p:nvSpPr>
          <p:cNvPr id="96" name=" 4"/>
          <p:cNvSpPr/>
          <p:nvPr/>
        </p:nvSpPr>
        <p:spPr>
          <a:xfrm>
            <a:off x="912918" y="6224270"/>
            <a:ext cx="2807547" cy="62992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3735">
                <a:solidFill>
                  <a:srgbClr val="FFFFFF"/>
                </a:solidFill>
                <a:latin typeface="华文新魏" panose="02010800040101010101" pitchFamily="2" charset="-122"/>
                <a:ea typeface="华文新魏" panose="02010800040101010101" pitchFamily="2" charset="-122"/>
              </a:rPr>
              <a:t>三、特点</a:t>
            </a:r>
            <a:endParaRPr lang="zh-CN" altLang="en-US" sz="3735">
              <a:solidFill>
                <a:srgbClr val="FFFFFF"/>
              </a:solidFill>
              <a:latin typeface="华文新魏" panose="02010800040101010101" pitchFamily="2" charset="-122"/>
              <a:ea typeface="华文新魏" panose="02010800040101010101" pitchFamily="2" charset="-122"/>
            </a:endParaRPr>
          </a:p>
        </p:txBody>
      </p:sp>
      <p:sp>
        <p:nvSpPr>
          <p:cNvPr id="74" name=" 28"/>
          <p:cNvSpPr/>
          <p:nvPr/>
        </p:nvSpPr>
        <p:spPr>
          <a:xfrm>
            <a:off x="3339465" y="4356100"/>
            <a:ext cx="3084830" cy="5511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665">
                <a:solidFill>
                  <a:srgbClr val="FFFFFF"/>
                </a:solidFill>
              </a:rPr>
              <a:t>（二）责任内阁制</a:t>
            </a:r>
            <a:endParaRPr lang="zh-CN" altLang="en-US" sz="2665">
              <a:solidFill>
                <a:srgbClr val="FFFFFF"/>
              </a:solidFill>
            </a:endParaRPr>
          </a:p>
        </p:txBody>
      </p:sp>
      <p:sp>
        <p:nvSpPr>
          <p:cNvPr id="97" name=" 97"/>
          <p:cNvSpPr/>
          <p:nvPr/>
        </p:nvSpPr>
        <p:spPr>
          <a:xfrm>
            <a:off x="6424295" y="3404235"/>
            <a:ext cx="1880235" cy="516890"/>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800">
                <a:solidFill>
                  <a:srgbClr val="FFFFFF"/>
                </a:solidFill>
              </a:rPr>
              <a:t>开始确立</a:t>
            </a:r>
            <a:endParaRPr lang="zh-CN" altLang="en-US" sz="2800">
              <a:solidFill>
                <a:srgbClr val="FFFFFF"/>
              </a:solidFill>
            </a:endParaRPr>
          </a:p>
        </p:txBody>
      </p:sp>
      <p:sp>
        <p:nvSpPr>
          <p:cNvPr id="98" name=" 97"/>
          <p:cNvSpPr/>
          <p:nvPr/>
        </p:nvSpPr>
        <p:spPr>
          <a:xfrm>
            <a:off x="6424295" y="4390390"/>
            <a:ext cx="1880235" cy="516890"/>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800">
                <a:solidFill>
                  <a:srgbClr val="FFFFFF"/>
                </a:solidFill>
              </a:rPr>
              <a:t>正式确立</a:t>
            </a:r>
            <a:endParaRPr lang="zh-CN" altLang="en-US" sz="2800">
              <a:solidFill>
                <a:srgbClr val="FFFFFF"/>
              </a:solidFill>
            </a:endParaRPr>
          </a:p>
        </p:txBody>
      </p:sp>
      <p:sp>
        <p:nvSpPr>
          <p:cNvPr id="99" name=" 97"/>
          <p:cNvSpPr/>
          <p:nvPr/>
        </p:nvSpPr>
        <p:spPr>
          <a:xfrm>
            <a:off x="5882640" y="5036820"/>
            <a:ext cx="1880235" cy="516890"/>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800">
                <a:solidFill>
                  <a:srgbClr val="FFFFFF"/>
                </a:solidFill>
              </a:rPr>
              <a:t>发展</a:t>
            </a:r>
            <a:endParaRPr lang="zh-CN" altLang="en-US" sz="2800">
              <a:solidFill>
                <a:srgbClr val="FFFFFF"/>
              </a:solidFill>
            </a:endParaRPr>
          </a:p>
        </p:txBody>
      </p:sp>
      <p:sp>
        <p:nvSpPr>
          <p:cNvPr id="100" name=" 97"/>
          <p:cNvSpPr/>
          <p:nvPr/>
        </p:nvSpPr>
        <p:spPr>
          <a:xfrm>
            <a:off x="7376795" y="5690235"/>
            <a:ext cx="1880235" cy="516890"/>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800">
                <a:solidFill>
                  <a:srgbClr val="FFFFFF"/>
                </a:solidFill>
              </a:rPr>
              <a:t>完善</a:t>
            </a:r>
            <a:endParaRPr lang="zh-CN" altLang="en-US" sz="2800">
              <a:solidFill>
                <a:srgbClr val="FFFFFF"/>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0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E4A17B91-3BF1-49FA-8556-7772634DBF89}" type="slidenum">
              <a:rPr lang="zh-CN" altLang="en-US" smtClean="0"/>
            </a:fld>
            <a:endParaRPr lang="zh-CN" altLang="en-US"/>
          </a:p>
        </p:txBody>
      </p:sp>
      <p:sp>
        <p:nvSpPr>
          <p:cNvPr id="3" name="TextBox 2"/>
          <p:cNvSpPr txBox="1"/>
          <p:nvPr/>
        </p:nvSpPr>
        <p:spPr>
          <a:xfrm>
            <a:off x="322580" y="470535"/>
            <a:ext cx="3093085" cy="645160"/>
          </a:xfrm>
          <a:prstGeom prst="rect">
            <a:avLst/>
          </a:prstGeom>
          <a:noFill/>
        </p:spPr>
        <p:txBody>
          <a:bodyPr wrap="square" rtlCol="0">
            <a:spAutoFit/>
          </a:bodyPr>
          <a:lstStyle/>
          <a:p>
            <a:r>
              <a:rPr lang="zh-CN" altLang="en-US" sz="3600" b="1" dirty="0">
                <a:solidFill>
                  <a:schemeClr val="bg1">
                    <a:lumMod val="50000"/>
                  </a:schemeClr>
                </a:solidFill>
              </a:rPr>
              <a:t>课堂问题</a:t>
            </a:r>
            <a:r>
              <a:rPr lang="zh-CN" altLang="en-US" sz="3600" b="1" dirty="0" smtClean="0">
                <a:solidFill>
                  <a:schemeClr val="bg1">
                    <a:lumMod val="50000"/>
                  </a:schemeClr>
                </a:solidFill>
              </a:rPr>
              <a:t>小结：</a:t>
            </a:r>
            <a:endParaRPr lang="zh-CN" altLang="en-US" sz="3600" b="1" dirty="0">
              <a:solidFill>
                <a:schemeClr val="bg1">
                  <a:lumMod val="50000"/>
                </a:schemeClr>
              </a:solidFill>
            </a:endParaRPr>
          </a:p>
        </p:txBody>
      </p:sp>
      <p:sp>
        <p:nvSpPr>
          <p:cNvPr id="4" name="TextBox 3"/>
          <p:cNvSpPr txBox="1"/>
          <p:nvPr/>
        </p:nvSpPr>
        <p:spPr>
          <a:xfrm>
            <a:off x="510987" y="1667871"/>
            <a:ext cx="11147613" cy="1754326"/>
          </a:xfrm>
          <a:prstGeom prst="rect">
            <a:avLst/>
          </a:prstGeom>
          <a:noFill/>
        </p:spPr>
        <p:txBody>
          <a:bodyPr wrap="square" rtlCol="0">
            <a:spAutoFit/>
          </a:bodyPr>
          <a:lstStyle/>
          <a:p>
            <a:r>
              <a:rPr lang="en-US" altLang="zh-CN" sz="3600" b="1" dirty="0" smtClean="0">
                <a:solidFill>
                  <a:schemeClr val="bg1">
                    <a:lumMod val="50000"/>
                  </a:schemeClr>
                </a:solidFill>
              </a:rPr>
              <a:t>1.</a:t>
            </a:r>
            <a:r>
              <a:rPr lang="zh-CN" altLang="en-US" sz="3600" b="1" dirty="0" smtClean="0">
                <a:solidFill>
                  <a:schemeClr val="bg1">
                    <a:lumMod val="50000"/>
                  </a:schemeClr>
                </a:solidFill>
              </a:rPr>
              <a:t>君主立宪制发展的过程</a:t>
            </a:r>
            <a:endParaRPr lang="en-US" altLang="zh-CN" sz="3600" b="1" dirty="0" smtClean="0">
              <a:solidFill>
                <a:schemeClr val="bg1">
                  <a:lumMod val="50000"/>
                </a:schemeClr>
              </a:solidFill>
            </a:endParaRPr>
          </a:p>
          <a:p>
            <a:r>
              <a:rPr lang="en-US" altLang="zh-CN" sz="3600" b="1" dirty="0" smtClean="0">
                <a:solidFill>
                  <a:schemeClr val="bg1">
                    <a:lumMod val="50000"/>
                  </a:schemeClr>
                </a:solidFill>
              </a:rPr>
              <a:t>2.</a:t>
            </a:r>
            <a:r>
              <a:rPr lang="zh-CN" altLang="en-US" sz="3600" b="1" dirty="0" smtClean="0">
                <a:solidFill>
                  <a:schemeClr val="bg1">
                    <a:lumMod val="50000"/>
                  </a:schemeClr>
                </a:solidFill>
              </a:rPr>
              <a:t>君主立宪制的特点</a:t>
            </a:r>
            <a:endParaRPr lang="en-US" altLang="zh-CN" sz="3600" b="1" dirty="0" smtClean="0">
              <a:solidFill>
                <a:schemeClr val="bg1">
                  <a:lumMod val="50000"/>
                </a:schemeClr>
              </a:solidFill>
            </a:endParaRPr>
          </a:p>
          <a:p>
            <a:r>
              <a:rPr lang="en-US" altLang="zh-CN" sz="3600" b="1" dirty="0" smtClean="0">
                <a:solidFill>
                  <a:schemeClr val="bg1">
                    <a:lumMod val="50000"/>
                  </a:schemeClr>
                </a:solidFill>
              </a:rPr>
              <a:t>3.</a:t>
            </a:r>
            <a:r>
              <a:rPr lang="zh-CN" altLang="en-US" sz="3600" b="1" dirty="0" smtClean="0">
                <a:solidFill>
                  <a:schemeClr val="bg1">
                    <a:lumMod val="50000"/>
                  </a:schemeClr>
                </a:solidFill>
              </a:rPr>
              <a:t>君主立宪制发展的过程反映英国权力的变化</a:t>
            </a:r>
            <a:endParaRPr lang="zh-CN" altLang="en-US" sz="3600" b="1" dirty="0">
              <a:solidFill>
                <a:schemeClr val="bg1">
                  <a:lumMod val="50000"/>
                </a:schemeClr>
              </a:solidFill>
            </a:endParaRPr>
          </a:p>
        </p:txBody>
      </p:sp>
      <p:sp>
        <p:nvSpPr>
          <p:cNvPr id="5" name="TextBox 4"/>
          <p:cNvSpPr txBox="1"/>
          <p:nvPr/>
        </p:nvSpPr>
        <p:spPr>
          <a:xfrm>
            <a:off x="-23495" y="3422015"/>
            <a:ext cx="12275185" cy="2061210"/>
          </a:xfrm>
          <a:prstGeom prst="rect">
            <a:avLst/>
          </a:prstGeom>
          <a:noFill/>
        </p:spPr>
        <p:txBody>
          <a:bodyPr wrap="square" rtlCol="0">
            <a:spAutoFit/>
          </a:bodyPr>
          <a:lstStyle/>
          <a:p>
            <a:r>
              <a:rPr lang="en-US" altLang="zh-CN" sz="3200" b="1" dirty="0" smtClean="0">
                <a:solidFill>
                  <a:schemeClr val="bg1">
                    <a:lumMod val="50000"/>
                  </a:schemeClr>
                </a:solidFill>
              </a:rPr>
              <a:t>《</a:t>
            </a:r>
            <a:r>
              <a:rPr lang="zh-CN" altLang="en-US" sz="3200" b="1" dirty="0" smtClean="0">
                <a:solidFill>
                  <a:schemeClr val="bg1">
                    <a:lumMod val="50000"/>
                  </a:schemeClr>
                </a:solidFill>
              </a:rPr>
              <a:t>权利法案</a:t>
            </a:r>
            <a:r>
              <a:rPr lang="en-US" altLang="zh-CN" sz="3200" b="1" dirty="0" smtClean="0">
                <a:solidFill>
                  <a:schemeClr val="bg1">
                    <a:lumMod val="50000"/>
                  </a:schemeClr>
                </a:solidFill>
              </a:rPr>
              <a:t>》—</a:t>
            </a:r>
            <a:r>
              <a:rPr lang="zh-CN" altLang="en-US" sz="3200" b="1" dirty="0" smtClean="0">
                <a:solidFill>
                  <a:schemeClr val="bg1">
                    <a:lumMod val="50000"/>
                  </a:schemeClr>
                </a:solidFill>
              </a:rPr>
              <a:t>开始确立</a:t>
            </a:r>
            <a:r>
              <a:rPr lang="en-US" altLang="zh-CN" sz="3200" b="1" dirty="0" smtClean="0">
                <a:solidFill>
                  <a:schemeClr val="bg1">
                    <a:lumMod val="50000"/>
                  </a:schemeClr>
                </a:solidFill>
              </a:rPr>
              <a:t>—</a:t>
            </a:r>
            <a:r>
              <a:rPr lang="zh-CN" altLang="en-US" sz="3200" b="1" dirty="0" smtClean="0">
                <a:solidFill>
                  <a:schemeClr val="bg1">
                    <a:lumMod val="50000"/>
                  </a:schemeClr>
                </a:solidFill>
              </a:rPr>
              <a:t>权力中心转向议会，国王仍有行政权</a:t>
            </a:r>
            <a:endParaRPr lang="en-US" altLang="zh-CN" sz="3200" b="1" dirty="0" smtClean="0">
              <a:solidFill>
                <a:schemeClr val="bg1">
                  <a:lumMod val="50000"/>
                </a:schemeClr>
              </a:solidFill>
            </a:endParaRPr>
          </a:p>
          <a:p>
            <a:r>
              <a:rPr lang="zh-CN" altLang="en-US" sz="3200" b="1" dirty="0">
                <a:solidFill>
                  <a:schemeClr val="bg1">
                    <a:lumMod val="50000"/>
                  </a:schemeClr>
                </a:solidFill>
              </a:rPr>
              <a:t>   责任内阁</a:t>
            </a:r>
            <a:r>
              <a:rPr lang="zh-CN" altLang="en-US" sz="3200" b="1" dirty="0" smtClean="0">
                <a:solidFill>
                  <a:schemeClr val="bg1">
                    <a:lumMod val="50000"/>
                  </a:schemeClr>
                </a:solidFill>
              </a:rPr>
              <a:t>制</a:t>
            </a:r>
            <a:r>
              <a:rPr lang="en-US" altLang="zh-CN" sz="3200" b="1" dirty="0" smtClean="0">
                <a:solidFill>
                  <a:schemeClr val="bg1">
                    <a:lumMod val="50000"/>
                  </a:schemeClr>
                </a:solidFill>
              </a:rPr>
              <a:t>—</a:t>
            </a:r>
            <a:r>
              <a:rPr lang="zh-CN" altLang="en-US" sz="3200" b="1" dirty="0" smtClean="0">
                <a:solidFill>
                  <a:schemeClr val="bg1">
                    <a:lumMod val="50000"/>
                  </a:schemeClr>
                </a:solidFill>
              </a:rPr>
              <a:t>正式确立 </a:t>
            </a:r>
            <a:r>
              <a:rPr lang="en-US" altLang="zh-CN" sz="3200" b="1" dirty="0" smtClean="0">
                <a:solidFill>
                  <a:schemeClr val="bg1">
                    <a:lumMod val="50000"/>
                  </a:schemeClr>
                </a:solidFill>
              </a:rPr>
              <a:t>—</a:t>
            </a:r>
            <a:r>
              <a:rPr lang="zh-CN" altLang="en-US" sz="3200" b="1" dirty="0" smtClean="0">
                <a:solidFill>
                  <a:schemeClr val="bg1">
                    <a:lumMod val="50000"/>
                  </a:schemeClr>
                </a:solidFill>
              </a:rPr>
              <a:t>行政权转移至首相</a:t>
            </a:r>
            <a:endParaRPr lang="en-US" altLang="zh-CN" sz="3200" b="1" dirty="0" smtClean="0">
              <a:solidFill>
                <a:schemeClr val="bg1">
                  <a:lumMod val="50000"/>
                </a:schemeClr>
              </a:solidFill>
            </a:endParaRPr>
          </a:p>
          <a:p>
            <a:r>
              <a:rPr lang="zh-CN" altLang="en-US" sz="3200" b="1" dirty="0" smtClean="0">
                <a:solidFill>
                  <a:schemeClr val="bg1">
                    <a:lumMod val="50000"/>
                  </a:schemeClr>
                </a:solidFill>
              </a:rPr>
              <a:t>   两党制       </a:t>
            </a:r>
            <a:r>
              <a:rPr lang="en-US" altLang="zh-CN" sz="3200" b="1" dirty="0" smtClean="0">
                <a:solidFill>
                  <a:schemeClr val="bg1">
                    <a:lumMod val="50000"/>
                  </a:schemeClr>
                </a:solidFill>
              </a:rPr>
              <a:t>—</a:t>
            </a:r>
            <a:r>
              <a:rPr lang="zh-CN" altLang="en-US" sz="3200" b="1" dirty="0" smtClean="0">
                <a:solidFill>
                  <a:schemeClr val="bg1">
                    <a:lumMod val="50000"/>
                  </a:schemeClr>
                </a:solidFill>
              </a:rPr>
              <a:t>发展        </a:t>
            </a:r>
            <a:r>
              <a:rPr lang="en-US" altLang="zh-CN" sz="3200" b="1" dirty="0" smtClean="0">
                <a:solidFill>
                  <a:schemeClr val="bg1">
                    <a:lumMod val="50000"/>
                  </a:schemeClr>
                </a:solidFill>
              </a:rPr>
              <a:t>—</a:t>
            </a:r>
            <a:r>
              <a:rPr lang="zh-CN" altLang="en-US" sz="3200" b="1" dirty="0" smtClean="0">
                <a:solidFill>
                  <a:schemeClr val="bg1">
                    <a:lumMod val="50000"/>
                  </a:schemeClr>
                </a:solidFill>
              </a:rPr>
              <a:t>首相由国王意愿选人到形式任免</a:t>
            </a:r>
            <a:endParaRPr lang="en-US" altLang="zh-CN" sz="3200" b="1" dirty="0" smtClean="0">
              <a:solidFill>
                <a:schemeClr val="bg1">
                  <a:lumMod val="50000"/>
                </a:schemeClr>
              </a:solidFill>
            </a:endParaRPr>
          </a:p>
          <a:p>
            <a:r>
              <a:rPr lang="zh-CN" altLang="en-US" sz="3200" b="1" dirty="0">
                <a:solidFill>
                  <a:schemeClr val="bg1">
                    <a:lumMod val="50000"/>
                  </a:schemeClr>
                </a:solidFill>
              </a:rPr>
              <a:t> 议会</a:t>
            </a:r>
            <a:r>
              <a:rPr lang="zh-CN" altLang="en-US" sz="3200" b="1" dirty="0" smtClean="0">
                <a:solidFill>
                  <a:schemeClr val="bg1">
                    <a:lumMod val="50000"/>
                  </a:schemeClr>
                </a:solidFill>
              </a:rPr>
              <a:t>改革      </a:t>
            </a:r>
            <a:r>
              <a:rPr lang="en-US" altLang="zh-CN" sz="3200" b="1" dirty="0" smtClean="0">
                <a:solidFill>
                  <a:schemeClr val="bg1">
                    <a:lumMod val="50000"/>
                  </a:schemeClr>
                </a:solidFill>
              </a:rPr>
              <a:t>—</a:t>
            </a:r>
            <a:r>
              <a:rPr lang="zh-CN" altLang="en-US" sz="3200" b="1" dirty="0" smtClean="0">
                <a:solidFill>
                  <a:schemeClr val="bg1">
                    <a:lumMod val="50000"/>
                  </a:schemeClr>
                </a:solidFill>
              </a:rPr>
              <a:t>完善       </a:t>
            </a:r>
            <a:r>
              <a:rPr lang="en-US" altLang="zh-CN" sz="3200" b="1" dirty="0" smtClean="0">
                <a:solidFill>
                  <a:schemeClr val="bg1">
                    <a:lumMod val="50000"/>
                  </a:schemeClr>
                </a:solidFill>
              </a:rPr>
              <a:t>—</a:t>
            </a:r>
            <a:r>
              <a:rPr lang="zh-CN" altLang="en-US" sz="3200" b="1" dirty="0" smtClean="0">
                <a:solidFill>
                  <a:schemeClr val="bg1">
                    <a:lumMod val="50000"/>
                  </a:schemeClr>
                </a:solidFill>
              </a:rPr>
              <a:t>提高工业资产阶级的权力</a:t>
            </a:r>
            <a:endParaRPr lang="zh-CN" altLang="en-US" sz="3200" b="1" dirty="0">
              <a:solidFill>
                <a:schemeClr val="bg1">
                  <a:lumMod val="50000"/>
                </a:schemeClr>
              </a:solidFill>
            </a:endParaRPr>
          </a:p>
        </p:txBody>
      </p:sp>
      <p:sp>
        <p:nvSpPr>
          <p:cNvPr id="6" name="圆角矩形 5"/>
          <p:cNvSpPr/>
          <p:nvPr/>
        </p:nvSpPr>
        <p:spPr>
          <a:xfrm>
            <a:off x="632010" y="5580530"/>
            <a:ext cx="5849471" cy="968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dirty="0" smtClean="0">
                <a:solidFill>
                  <a:schemeClr val="tx1"/>
                </a:solidFill>
              </a:rPr>
              <a:t>行政权力：国王→首相（内阁）</a:t>
            </a:r>
            <a:endParaRPr lang="en-US" altLang="zh-CN" sz="3200" dirty="0" smtClean="0">
              <a:solidFill>
                <a:schemeClr val="tx1"/>
              </a:solidFill>
            </a:endParaRPr>
          </a:p>
          <a:p>
            <a:r>
              <a:rPr lang="zh-CN" altLang="en-US" sz="3200" dirty="0">
                <a:solidFill>
                  <a:schemeClr val="tx1"/>
                </a:solidFill>
              </a:rPr>
              <a:t>其他</a:t>
            </a:r>
            <a:r>
              <a:rPr lang="zh-CN" altLang="en-US" sz="3200" dirty="0" smtClean="0">
                <a:solidFill>
                  <a:schemeClr val="tx1"/>
                </a:solidFill>
              </a:rPr>
              <a:t>权力：国王→议会</a:t>
            </a:r>
            <a:endParaRPr lang="zh-CN" altLang="en-US" sz="3200" dirty="0">
              <a:solidFill>
                <a:schemeClr val="tx1"/>
              </a:solidFill>
            </a:endParaRPr>
          </a:p>
        </p:txBody>
      </p:sp>
      <p:sp>
        <p:nvSpPr>
          <p:cNvPr id="7" name="右箭头 6"/>
          <p:cNvSpPr/>
          <p:nvPr/>
        </p:nvSpPr>
        <p:spPr>
          <a:xfrm>
            <a:off x="6629400" y="5809130"/>
            <a:ext cx="658906" cy="510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7419109" y="5768992"/>
            <a:ext cx="4648200" cy="591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solidFill>
                  <a:schemeClr val="tx1"/>
                </a:solidFill>
              </a:rPr>
              <a:t>国家权力重心的下移</a:t>
            </a:r>
            <a:endParaRPr lang="zh-CN" altLang="en-US" sz="3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E4A17B91-3BF1-49FA-8556-7772634DBF89}" type="slidenum">
              <a:rPr lang="zh-CN" altLang="en-US" smtClean="0"/>
            </a:fld>
            <a:endParaRPr lang="zh-CN" altLang="en-US"/>
          </a:p>
        </p:txBody>
      </p:sp>
      <p:sp>
        <p:nvSpPr>
          <p:cNvPr id="3" name="TextBox 2"/>
          <p:cNvSpPr txBox="1"/>
          <p:nvPr/>
        </p:nvSpPr>
        <p:spPr>
          <a:xfrm>
            <a:off x="322729" y="470647"/>
            <a:ext cx="2487706" cy="646331"/>
          </a:xfrm>
          <a:prstGeom prst="rect">
            <a:avLst/>
          </a:prstGeom>
          <a:noFill/>
        </p:spPr>
        <p:txBody>
          <a:bodyPr wrap="square" rtlCol="0">
            <a:spAutoFit/>
          </a:bodyPr>
          <a:lstStyle/>
          <a:p>
            <a:r>
              <a:rPr lang="zh-CN" altLang="en-US" sz="3600" b="1" dirty="0">
                <a:solidFill>
                  <a:schemeClr val="bg1">
                    <a:lumMod val="50000"/>
                  </a:schemeClr>
                </a:solidFill>
              </a:rPr>
              <a:t>课堂</a:t>
            </a:r>
            <a:r>
              <a:rPr lang="zh-CN" altLang="en-US" sz="3600" b="1" dirty="0" smtClean="0">
                <a:solidFill>
                  <a:schemeClr val="bg1">
                    <a:lumMod val="50000"/>
                  </a:schemeClr>
                </a:solidFill>
              </a:rPr>
              <a:t>小结：</a:t>
            </a:r>
            <a:endParaRPr lang="zh-CN" altLang="en-US" sz="3600" b="1" dirty="0">
              <a:solidFill>
                <a:schemeClr val="bg1">
                  <a:lumMod val="50000"/>
                </a:schemeClr>
              </a:solidFill>
            </a:endParaRPr>
          </a:p>
        </p:txBody>
      </p:sp>
      <p:sp>
        <p:nvSpPr>
          <p:cNvPr id="4" name="TextBox 3"/>
          <p:cNvSpPr txBox="1"/>
          <p:nvPr/>
        </p:nvSpPr>
        <p:spPr>
          <a:xfrm>
            <a:off x="510987" y="1667871"/>
            <a:ext cx="11147613" cy="2308324"/>
          </a:xfrm>
          <a:prstGeom prst="rect">
            <a:avLst/>
          </a:prstGeom>
          <a:noFill/>
        </p:spPr>
        <p:txBody>
          <a:bodyPr wrap="square" rtlCol="0">
            <a:spAutoFit/>
          </a:bodyPr>
          <a:lstStyle/>
          <a:p>
            <a:r>
              <a:rPr lang="en-US" altLang="zh-CN" sz="3600" b="1" dirty="0" smtClean="0">
                <a:solidFill>
                  <a:schemeClr val="bg1">
                    <a:lumMod val="50000"/>
                  </a:schemeClr>
                </a:solidFill>
              </a:rPr>
              <a:t>1.</a:t>
            </a:r>
            <a:r>
              <a:rPr lang="zh-CN" altLang="en-US" sz="3600" b="1" dirty="0" smtClean="0">
                <a:solidFill>
                  <a:schemeClr val="bg1">
                    <a:lumMod val="50000"/>
                  </a:schemeClr>
                </a:solidFill>
              </a:rPr>
              <a:t>君主立宪制发展的过程</a:t>
            </a:r>
            <a:endParaRPr lang="en-US" altLang="zh-CN" sz="3600" b="1" dirty="0" smtClean="0">
              <a:solidFill>
                <a:schemeClr val="bg1">
                  <a:lumMod val="50000"/>
                </a:schemeClr>
              </a:solidFill>
            </a:endParaRPr>
          </a:p>
          <a:p>
            <a:r>
              <a:rPr lang="en-US" altLang="zh-CN" sz="3600" b="1" dirty="0" smtClean="0">
                <a:solidFill>
                  <a:schemeClr val="bg1">
                    <a:lumMod val="50000"/>
                  </a:schemeClr>
                </a:solidFill>
              </a:rPr>
              <a:t>2.</a:t>
            </a:r>
            <a:r>
              <a:rPr lang="zh-CN" altLang="en-US" sz="3600" b="1" dirty="0" smtClean="0">
                <a:solidFill>
                  <a:schemeClr val="bg1">
                    <a:lumMod val="50000"/>
                  </a:schemeClr>
                </a:solidFill>
              </a:rPr>
              <a:t>君主立宪制的特点</a:t>
            </a:r>
            <a:endParaRPr lang="en-US" altLang="zh-CN" sz="3600" b="1" dirty="0" smtClean="0">
              <a:solidFill>
                <a:schemeClr val="bg1">
                  <a:lumMod val="50000"/>
                </a:schemeClr>
              </a:solidFill>
            </a:endParaRPr>
          </a:p>
          <a:p>
            <a:r>
              <a:rPr lang="en-US" altLang="zh-CN" sz="3600" b="1" dirty="0" smtClean="0">
                <a:solidFill>
                  <a:schemeClr val="bg1">
                    <a:lumMod val="50000"/>
                  </a:schemeClr>
                </a:solidFill>
              </a:rPr>
              <a:t>3.</a:t>
            </a:r>
            <a:r>
              <a:rPr lang="zh-CN" altLang="en-US" sz="3600" b="1" dirty="0" smtClean="0">
                <a:solidFill>
                  <a:schemeClr val="bg1">
                    <a:lumMod val="50000"/>
                  </a:schemeClr>
                </a:solidFill>
              </a:rPr>
              <a:t>君主立宪制发展的过程反映英国权力的变化</a:t>
            </a:r>
            <a:endParaRPr lang="en-US" altLang="zh-CN" sz="3600" b="1" dirty="0" smtClean="0">
              <a:solidFill>
                <a:schemeClr val="bg1">
                  <a:lumMod val="50000"/>
                </a:schemeClr>
              </a:solidFill>
            </a:endParaRPr>
          </a:p>
          <a:p>
            <a:r>
              <a:rPr lang="en-US" altLang="zh-CN" sz="3600" b="1" dirty="0" smtClean="0">
                <a:solidFill>
                  <a:schemeClr val="bg1">
                    <a:lumMod val="50000"/>
                  </a:schemeClr>
                </a:solidFill>
              </a:rPr>
              <a:t>4.</a:t>
            </a:r>
            <a:r>
              <a:rPr lang="zh-CN" altLang="en-US" sz="3600" b="1" dirty="0" smtClean="0">
                <a:solidFill>
                  <a:schemeClr val="bg1">
                    <a:lumMod val="50000"/>
                  </a:schemeClr>
                </a:solidFill>
              </a:rPr>
              <a:t>英国政治制度发展的特点</a:t>
            </a:r>
            <a:endParaRPr lang="zh-CN" altLang="en-US" sz="3600" b="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E4A17B91-3BF1-49FA-8556-7772634DBF89}" type="slidenum">
              <a:rPr lang="zh-CN" altLang="en-US" smtClean="0"/>
            </a:fld>
            <a:endParaRPr lang="zh-CN" altLang="en-US"/>
          </a:p>
        </p:txBody>
      </p:sp>
      <p:sp>
        <p:nvSpPr>
          <p:cNvPr id="3" name="矩形 2"/>
          <p:cNvSpPr/>
          <p:nvPr/>
        </p:nvSpPr>
        <p:spPr>
          <a:xfrm>
            <a:off x="1210235" y="1674673"/>
            <a:ext cx="10466294" cy="4031873"/>
          </a:xfrm>
          <a:prstGeom prst="rect">
            <a:avLst/>
          </a:prstGeom>
        </p:spPr>
        <p:txBody>
          <a:bodyPr wrap="square">
            <a:spAutoFit/>
          </a:bodyPr>
          <a:lstStyle/>
          <a:p>
            <a:r>
              <a:rPr lang="zh-CN" altLang="en-US" sz="3200" b="1" dirty="0">
                <a:solidFill>
                  <a:schemeClr val="bg1"/>
                </a:solidFill>
              </a:rPr>
              <a:t>光荣革命使英国成为世界上第一个摆脱了专制统治的国家。它这样做的时候采用了不流血的方法。此后，英国就是在议会制度的框架之内，一步一步地行了制度改革。可见英国政治体制创新的显著特点</a:t>
            </a:r>
            <a:r>
              <a:rPr lang="zh-CN" altLang="en-US" sz="3200" b="1" dirty="0" smtClean="0">
                <a:solidFill>
                  <a:schemeClr val="bg1"/>
                </a:solidFill>
              </a:rPr>
              <a:t>是（    ）</a:t>
            </a:r>
            <a:endParaRPr lang="en-US" altLang="zh-CN" sz="3200" b="1" dirty="0" smtClean="0">
              <a:solidFill>
                <a:schemeClr val="bg1"/>
              </a:solidFill>
            </a:endParaRPr>
          </a:p>
          <a:p>
            <a:endParaRPr lang="zh-CN" altLang="en-US" sz="3200" b="1" dirty="0">
              <a:solidFill>
                <a:schemeClr val="bg1"/>
              </a:solidFill>
            </a:endParaRPr>
          </a:p>
          <a:p>
            <a:r>
              <a:rPr lang="en-US" altLang="zh-CN" sz="3200" b="1" dirty="0">
                <a:solidFill>
                  <a:schemeClr val="bg1"/>
                </a:solidFill>
              </a:rPr>
              <a:t>A</a:t>
            </a:r>
            <a:r>
              <a:rPr lang="zh-CN" altLang="en-US" sz="3200" b="1" dirty="0">
                <a:solidFill>
                  <a:schemeClr val="bg1"/>
                </a:solidFill>
              </a:rPr>
              <a:t>．内容的继承与创新 </a:t>
            </a:r>
            <a:r>
              <a:rPr lang="zh-CN" altLang="en-US" sz="3200" b="1" dirty="0" smtClean="0">
                <a:solidFill>
                  <a:schemeClr val="bg1"/>
                </a:solidFill>
              </a:rPr>
              <a:t>        </a:t>
            </a:r>
            <a:r>
              <a:rPr lang="en-US" altLang="zh-CN" sz="3200" b="1" dirty="0" smtClean="0">
                <a:solidFill>
                  <a:schemeClr val="bg1"/>
                </a:solidFill>
              </a:rPr>
              <a:t>B</a:t>
            </a:r>
            <a:r>
              <a:rPr lang="zh-CN" altLang="en-US" sz="3200" b="1" dirty="0">
                <a:solidFill>
                  <a:schemeClr val="bg1"/>
                </a:solidFill>
              </a:rPr>
              <a:t>．方式的和平与</a:t>
            </a:r>
            <a:r>
              <a:rPr lang="zh-CN" altLang="en-US" sz="3200" b="1" dirty="0" smtClean="0">
                <a:solidFill>
                  <a:schemeClr val="bg1"/>
                </a:solidFill>
              </a:rPr>
              <a:t>渐进</a:t>
            </a:r>
            <a:endParaRPr lang="en-US" altLang="zh-CN" sz="3200" b="1" dirty="0" smtClean="0">
              <a:solidFill>
                <a:schemeClr val="bg1"/>
              </a:solidFill>
            </a:endParaRPr>
          </a:p>
          <a:p>
            <a:endParaRPr lang="zh-CN" altLang="en-US" sz="3200" b="1" dirty="0">
              <a:solidFill>
                <a:schemeClr val="bg1"/>
              </a:solidFill>
            </a:endParaRPr>
          </a:p>
          <a:p>
            <a:r>
              <a:rPr lang="en-US" altLang="zh-CN" sz="3200" b="1" dirty="0">
                <a:solidFill>
                  <a:schemeClr val="bg1"/>
                </a:solidFill>
              </a:rPr>
              <a:t>C</a:t>
            </a:r>
            <a:r>
              <a:rPr lang="zh-CN" altLang="en-US" sz="3200" b="1" dirty="0">
                <a:solidFill>
                  <a:schemeClr val="bg1"/>
                </a:solidFill>
              </a:rPr>
              <a:t>．君权的保留与</a:t>
            </a:r>
            <a:r>
              <a:rPr lang="zh-CN" altLang="en-US" sz="3200" b="1" dirty="0" smtClean="0">
                <a:solidFill>
                  <a:schemeClr val="bg1"/>
                </a:solidFill>
              </a:rPr>
              <a:t>限制         </a:t>
            </a:r>
            <a:r>
              <a:rPr lang="en-US" altLang="zh-CN" sz="3200" b="1" dirty="0" smtClean="0">
                <a:solidFill>
                  <a:schemeClr val="bg1"/>
                </a:solidFill>
              </a:rPr>
              <a:t>D</a:t>
            </a:r>
            <a:r>
              <a:rPr lang="zh-CN" altLang="en-US" sz="3200" b="1" dirty="0">
                <a:solidFill>
                  <a:schemeClr val="bg1"/>
                </a:solidFill>
              </a:rPr>
              <a:t>．地位的首创与示范</a:t>
            </a:r>
            <a:endParaRPr lang="zh-CN" altLang="en-US" sz="3200" b="1" dirty="0">
              <a:solidFill>
                <a:schemeClr val="bg1"/>
              </a:solidFill>
            </a:endParaRPr>
          </a:p>
        </p:txBody>
      </p:sp>
      <p:sp>
        <p:nvSpPr>
          <p:cNvPr id="4" name="TextBox 3"/>
          <p:cNvSpPr txBox="1"/>
          <p:nvPr/>
        </p:nvSpPr>
        <p:spPr>
          <a:xfrm>
            <a:off x="6967208" y="3071308"/>
            <a:ext cx="578224" cy="707886"/>
          </a:xfrm>
          <a:prstGeom prst="rect">
            <a:avLst/>
          </a:prstGeom>
          <a:noFill/>
        </p:spPr>
        <p:txBody>
          <a:bodyPr wrap="square" rtlCol="0">
            <a:spAutoFit/>
          </a:bodyPr>
          <a:lstStyle/>
          <a:p>
            <a:r>
              <a:rPr lang="en-US" altLang="zh-CN" sz="4000" dirty="0" smtClean="0">
                <a:solidFill>
                  <a:srgbClr val="FF0000"/>
                </a:solidFill>
              </a:rPr>
              <a:t>B</a:t>
            </a:r>
            <a:endParaRPr lang="zh-CN" altLang="en-US" sz="4000" dirty="0">
              <a:solidFill>
                <a:srgbClr val="FF0000"/>
              </a:solidFill>
            </a:endParaRPr>
          </a:p>
        </p:txBody>
      </p:sp>
      <p:cxnSp>
        <p:nvCxnSpPr>
          <p:cNvPr id="6" name="直接连接符 5"/>
          <p:cNvCxnSpPr/>
          <p:nvPr/>
        </p:nvCxnSpPr>
        <p:spPr>
          <a:xfrm>
            <a:off x="4746812" y="3198168"/>
            <a:ext cx="4343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3536576" y="2729753"/>
            <a:ext cx="35634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圆角矩形 8"/>
          <p:cNvSpPr/>
          <p:nvPr/>
        </p:nvSpPr>
        <p:spPr>
          <a:xfrm>
            <a:off x="10354235" y="4034117"/>
            <a:ext cx="169433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chemeClr val="tx1"/>
                </a:solidFill>
              </a:rPr>
              <a:t>渐进性</a:t>
            </a:r>
            <a:endParaRPr lang="zh-CN" altLang="en-US" sz="32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1" y="591765"/>
            <a:ext cx="6911787" cy="707886"/>
          </a:xfrm>
          <a:prstGeom prst="rect">
            <a:avLst/>
          </a:prstGeom>
          <a:solidFill>
            <a:schemeClr val="tx1">
              <a:alpha val="73000"/>
            </a:schemeClr>
          </a:solidFill>
        </p:spPr>
        <p:txBody>
          <a:bodyPr wrap="square" rtlCol="0">
            <a:spAutoFit/>
          </a:bodyPr>
          <a:lstStyle/>
          <a:p>
            <a:pPr algn="ctr"/>
            <a:r>
              <a:rPr lang="zh-CN" altLang="en-US" sz="4000" b="1" dirty="0" smtClean="0">
                <a:solidFill>
                  <a:schemeClr val="bg1">
                    <a:lumMod val="50000"/>
                  </a:schemeClr>
                </a:solidFill>
              </a:rPr>
              <a:t>一、君主立宪制确立的背景</a:t>
            </a:r>
            <a:endParaRPr lang="zh-CN" altLang="en-US" sz="4000" b="1" dirty="0">
              <a:solidFill>
                <a:schemeClr val="bg1">
                  <a:lumMod val="50000"/>
                </a:schemeClr>
              </a:solidFill>
            </a:endParaRPr>
          </a:p>
        </p:txBody>
      </p:sp>
      <p:sp>
        <p:nvSpPr>
          <p:cNvPr id="7" name="TextBox 10"/>
          <p:cNvSpPr txBox="1"/>
          <p:nvPr/>
        </p:nvSpPr>
        <p:spPr>
          <a:xfrm>
            <a:off x="246020" y="4121819"/>
            <a:ext cx="4804747" cy="15684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buFont typeface="+mj-ea"/>
              <a:buNone/>
            </a:pPr>
            <a:r>
              <a:rPr lang="zh-CN" altLang="en-US" sz="3200" b="1" dirty="0" smtClean="0">
                <a:solidFill>
                  <a:schemeClr val="bg1">
                    <a:lumMod val="50000"/>
                  </a:schemeClr>
                </a:solidFill>
              </a:rPr>
              <a:t>（</a:t>
            </a:r>
            <a:r>
              <a:rPr lang="en-US" altLang="zh-CN" sz="3200" b="1" dirty="0" smtClean="0">
                <a:solidFill>
                  <a:schemeClr val="bg1">
                    <a:lumMod val="50000"/>
                  </a:schemeClr>
                </a:solidFill>
              </a:rPr>
              <a:t>1</a:t>
            </a:r>
            <a:r>
              <a:rPr lang="zh-CN" altLang="en-US" sz="3200" b="1" dirty="0" smtClean="0">
                <a:solidFill>
                  <a:schemeClr val="bg1">
                    <a:lumMod val="50000"/>
                  </a:schemeClr>
                </a:solidFill>
              </a:rPr>
              <a:t>）背景：</a:t>
            </a:r>
            <a:r>
              <a:rPr lang="zh-CN" altLang="en-US" sz="3200" b="1" dirty="0" smtClean="0">
                <a:solidFill>
                  <a:schemeClr val="accent6">
                    <a:lumMod val="60000"/>
                    <a:lumOff val="40000"/>
                  </a:schemeClr>
                </a:solidFill>
              </a:rPr>
              <a:t>中世纪</a:t>
            </a:r>
            <a:r>
              <a:rPr lang="zh-CN" altLang="en-US" sz="3200" b="1" dirty="0" smtClean="0">
                <a:solidFill>
                  <a:schemeClr val="bg1">
                    <a:lumMod val="50000"/>
                  </a:schemeClr>
                </a:solidFill>
              </a:rPr>
              <a:t>后期，英国国王不断削弱封建割据，加强中央集权。</a:t>
            </a:r>
            <a:endParaRPr lang="zh-CN" altLang="en-US" sz="3200" b="1" dirty="0">
              <a:solidFill>
                <a:schemeClr val="bg1">
                  <a:lumMod val="50000"/>
                </a:schemeClr>
              </a:solidFill>
            </a:endParaRPr>
          </a:p>
        </p:txBody>
      </p:sp>
      <p:sp>
        <p:nvSpPr>
          <p:cNvPr id="16" name="线形标注 2 15"/>
          <p:cNvSpPr/>
          <p:nvPr/>
        </p:nvSpPr>
        <p:spPr>
          <a:xfrm>
            <a:off x="5050790" y="1596390"/>
            <a:ext cx="7141210" cy="2771775"/>
          </a:xfrm>
          <a:prstGeom prst="borderCallout2">
            <a:avLst>
              <a:gd name="adj1" fmla="val 18750"/>
              <a:gd name="adj2" fmla="val -8333"/>
              <a:gd name="adj3" fmla="val 18750"/>
              <a:gd name="adj4" fmla="val -16667"/>
              <a:gd name="adj5" fmla="val 96449"/>
              <a:gd name="adj6" fmla="val -30108"/>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dirty="0" smtClean="0">
                <a:solidFill>
                  <a:schemeClr val="tx1"/>
                </a:solidFill>
              </a:rPr>
              <a:t>约</a:t>
            </a:r>
            <a:r>
              <a:rPr lang="zh-CN" altLang="en-US" sz="3200" dirty="0">
                <a:solidFill>
                  <a:schemeClr val="tx1"/>
                </a:solidFill>
              </a:rPr>
              <a:t>公元</a:t>
            </a:r>
            <a:r>
              <a:rPr lang="en-US" sz="3200" dirty="0">
                <a:solidFill>
                  <a:schemeClr val="tx1"/>
                </a:solidFill>
              </a:rPr>
              <a:t>5</a:t>
            </a:r>
            <a:r>
              <a:rPr lang="zh-CN" altLang="en-US" sz="3200" dirty="0">
                <a:solidFill>
                  <a:schemeClr val="tx1"/>
                </a:solidFill>
              </a:rPr>
              <a:t>世纪</a:t>
            </a:r>
            <a:r>
              <a:rPr lang="en-US" altLang="zh-CN" sz="3200" dirty="0">
                <a:solidFill>
                  <a:schemeClr val="tx1"/>
                </a:solidFill>
              </a:rPr>
              <a:t>—</a:t>
            </a:r>
            <a:r>
              <a:rPr lang="zh-CN" altLang="en-US" sz="3200" dirty="0">
                <a:solidFill>
                  <a:schemeClr val="tx1"/>
                </a:solidFill>
              </a:rPr>
              <a:t>公元</a:t>
            </a:r>
            <a:r>
              <a:rPr lang="en-US" sz="3200" dirty="0">
                <a:solidFill>
                  <a:schemeClr val="tx1"/>
                </a:solidFill>
              </a:rPr>
              <a:t>15</a:t>
            </a:r>
            <a:r>
              <a:rPr lang="zh-CN" altLang="en-US" sz="3200" dirty="0">
                <a:solidFill>
                  <a:schemeClr val="tx1"/>
                </a:solidFill>
              </a:rPr>
              <a:t>世纪</a:t>
            </a:r>
            <a:endParaRPr lang="en-US" altLang="zh-CN" sz="3200" dirty="0" smtClean="0">
              <a:solidFill>
                <a:schemeClr val="tx1"/>
              </a:solidFill>
            </a:endParaRPr>
          </a:p>
          <a:p>
            <a:r>
              <a:rPr lang="zh-CN" altLang="en-US" sz="3200" dirty="0">
                <a:solidFill>
                  <a:schemeClr val="tx1"/>
                </a:solidFill>
              </a:rPr>
              <a:t>始于西罗马帝国灭亡（公元</a:t>
            </a:r>
            <a:r>
              <a:rPr lang="en-US" altLang="zh-CN" sz="3200" dirty="0">
                <a:solidFill>
                  <a:schemeClr val="tx1"/>
                </a:solidFill>
              </a:rPr>
              <a:t>476</a:t>
            </a:r>
            <a:r>
              <a:rPr lang="zh-CN" altLang="en-US" sz="3200" dirty="0">
                <a:solidFill>
                  <a:schemeClr val="tx1"/>
                </a:solidFill>
              </a:rPr>
              <a:t>年），最终融入文艺复兴和地理大发现中</a:t>
            </a:r>
            <a:r>
              <a:rPr lang="zh-CN" altLang="en-US" sz="3200" dirty="0" smtClean="0">
                <a:solidFill>
                  <a:schemeClr val="tx1"/>
                </a:solidFill>
              </a:rPr>
              <a:t>。</a:t>
            </a:r>
            <a:endParaRPr lang="en-US" altLang="zh-CN" sz="3200" dirty="0" smtClean="0">
              <a:solidFill>
                <a:schemeClr val="tx1"/>
              </a:solidFill>
            </a:endParaRPr>
          </a:p>
          <a:p>
            <a:r>
              <a:rPr lang="zh-CN" altLang="en-US" sz="3200" dirty="0" smtClean="0">
                <a:solidFill>
                  <a:schemeClr val="tx1"/>
                </a:solidFill>
              </a:rPr>
              <a:t>另</a:t>
            </a:r>
            <a:r>
              <a:rPr lang="zh-CN" altLang="en-US" sz="3200" dirty="0">
                <a:solidFill>
                  <a:schemeClr val="tx1"/>
                </a:solidFill>
              </a:rPr>
              <a:t>有说法认为中世纪结束于东罗马帝国灭亡。</a:t>
            </a:r>
            <a:endParaRPr lang="zh-CN" altLang="en-US" sz="3200" dirty="0">
              <a:solidFill>
                <a:schemeClr val="tx1"/>
              </a:solidFill>
            </a:endParaRPr>
          </a:p>
        </p:txBody>
      </p:sp>
      <p:sp>
        <p:nvSpPr>
          <p:cNvPr id="18" name="灯片编号占位符 17"/>
          <p:cNvSpPr>
            <a:spLocks noGrp="1"/>
          </p:cNvSpPr>
          <p:nvPr>
            <p:ph type="sldNum" sz="quarter" idx="12"/>
          </p:nvPr>
        </p:nvSpPr>
        <p:spPr/>
        <p:txBody>
          <a:bodyPr/>
          <a:lstStyle/>
          <a:p>
            <a:fld id="{E4A17B91-3BF1-49FA-8556-7772634DBF89}" type="slidenum">
              <a:rPr lang="zh-CN" altLang="en-US" smtClean="0"/>
            </a:fld>
            <a:endParaRPr lang="zh-CN" altLang="en-US"/>
          </a:p>
        </p:txBody>
      </p:sp>
      <p:sp>
        <p:nvSpPr>
          <p:cNvPr id="3" name="TextBox 2"/>
          <p:cNvSpPr txBox="1"/>
          <p:nvPr/>
        </p:nvSpPr>
        <p:spPr>
          <a:xfrm>
            <a:off x="8778658" y="601501"/>
            <a:ext cx="2873015" cy="645160"/>
          </a:xfrm>
          <a:prstGeom prst="rect">
            <a:avLst/>
          </a:prstGeom>
          <a:solidFill>
            <a:schemeClr val="tx1">
              <a:alpha val="73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dirty="0" smtClean="0">
                <a:solidFill>
                  <a:schemeClr val="bg1">
                    <a:lumMod val="50000"/>
                  </a:schemeClr>
                </a:solidFill>
              </a:rPr>
              <a:t>1.</a:t>
            </a:r>
            <a:r>
              <a:rPr lang="zh-CN" altLang="en-US" sz="3600" b="1" dirty="0" smtClean="0">
                <a:solidFill>
                  <a:schemeClr val="bg1">
                    <a:lumMod val="50000"/>
                  </a:schemeClr>
                </a:solidFill>
              </a:rPr>
              <a:t>《大宪章》</a:t>
            </a:r>
            <a:endParaRPr lang="zh-CN" altLang="en-US" sz="3600" b="1" dirty="0">
              <a:solidFill>
                <a:schemeClr val="bg1">
                  <a:lumMod val="50000"/>
                </a:schemeClr>
              </a:solidFill>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7" grpId="0"/>
      <p:bldP spid="16"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E4A17B91-3BF1-49FA-8556-7772634DBF89}" type="slidenum">
              <a:rPr lang="zh-CN" altLang="en-US" smtClean="0"/>
            </a:fld>
            <a:endParaRPr lang="zh-CN" altLang="en-US"/>
          </a:p>
        </p:txBody>
      </p:sp>
      <p:sp>
        <p:nvSpPr>
          <p:cNvPr id="3" name="TextBox 2"/>
          <p:cNvSpPr txBox="1"/>
          <p:nvPr/>
        </p:nvSpPr>
        <p:spPr>
          <a:xfrm>
            <a:off x="322729" y="470647"/>
            <a:ext cx="2487706" cy="646331"/>
          </a:xfrm>
          <a:prstGeom prst="rect">
            <a:avLst/>
          </a:prstGeom>
          <a:noFill/>
        </p:spPr>
        <p:txBody>
          <a:bodyPr wrap="square" rtlCol="0">
            <a:spAutoFit/>
          </a:bodyPr>
          <a:lstStyle/>
          <a:p>
            <a:r>
              <a:rPr lang="zh-CN" altLang="en-US" sz="3600" b="1" dirty="0">
                <a:solidFill>
                  <a:schemeClr val="bg1">
                    <a:lumMod val="50000"/>
                  </a:schemeClr>
                </a:solidFill>
              </a:rPr>
              <a:t>课堂</a:t>
            </a:r>
            <a:r>
              <a:rPr lang="zh-CN" altLang="en-US" sz="3600" b="1" dirty="0" smtClean="0">
                <a:solidFill>
                  <a:schemeClr val="bg1">
                    <a:lumMod val="50000"/>
                  </a:schemeClr>
                </a:solidFill>
              </a:rPr>
              <a:t>小结：</a:t>
            </a:r>
            <a:endParaRPr lang="zh-CN" altLang="en-US" sz="3600" b="1" dirty="0">
              <a:solidFill>
                <a:schemeClr val="bg1">
                  <a:lumMod val="50000"/>
                </a:schemeClr>
              </a:solidFill>
            </a:endParaRPr>
          </a:p>
        </p:txBody>
      </p:sp>
      <p:sp>
        <p:nvSpPr>
          <p:cNvPr id="4" name="TextBox 3"/>
          <p:cNvSpPr txBox="1"/>
          <p:nvPr/>
        </p:nvSpPr>
        <p:spPr>
          <a:xfrm>
            <a:off x="521782" y="1558016"/>
            <a:ext cx="11147613" cy="2308324"/>
          </a:xfrm>
          <a:prstGeom prst="rect">
            <a:avLst/>
          </a:prstGeom>
          <a:noFill/>
        </p:spPr>
        <p:txBody>
          <a:bodyPr wrap="square" rtlCol="0">
            <a:spAutoFit/>
          </a:bodyPr>
          <a:lstStyle/>
          <a:p>
            <a:r>
              <a:rPr lang="en-US" altLang="zh-CN" sz="3600" b="1" dirty="0" smtClean="0">
                <a:solidFill>
                  <a:schemeClr val="bg1">
                    <a:lumMod val="50000"/>
                  </a:schemeClr>
                </a:solidFill>
              </a:rPr>
              <a:t>1.</a:t>
            </a:r>
            <a:r>
              <a:rPr lang="zh-CN" altLang="en-US" sz="3600" b="1" dirty="0" smtClean="0">
                <a:solidFill>
                  <a:schemeClr val="bg1">
                    <a:lumMod val="50000"/>
                  </a:schemeClr>
                </a:solidFill>
              </a:rPr>
              <a:t>君主立宪制发展的过程</a:t>
            </a:r>
            <a:endParaRPr lang="en-US" altLang="zh-CN" sz="3600" b="1" dirty="0" smtClean="0">
              <a:solidFill>
                <a:schemeClr val="bg1">
                  <a:lumMod val="50000"/>
                </a:schemeClr>
              </a:solidFill>
            </a:endParaRPr>
          </a:p>
          <a:p>
            <a:r>
              <a:rPr lang="en-US" altLang="zh-CN" sz="3600" b="1" dirty="0" smtClean="0">
                <a:solidFill>
                  <a:schemeClr val="bg1">
                    <a:lumMod val="50000"/>
                  </a:schemeClr>
                </a:solidFill>
              </a:rPr>
              <a:t>2.</a:t>
            </a:r>
            <a:r>
              <a:rPr lang="zh-CN" altLang="en-US" sz="3600" b="1" dirty="0" smtClean="0">
                <a:solidFill>
                  <a:schemeClr val="bg1">
                    <a:lumMod val="50000"/>
                  </a:schemeClr>
                </a:solidFill>
              </a:rPr>
              <a:t>君主立宪制的特点</a:t>
            </a:r>
            <a:endParaRPr lang="en-US" altLang="zh-CN" sz="3600" b="1" dirty="0" smtClean="0">
              <a:solidFill>
                <a:schemeClr val="bg1">
                  <a:lumMod val="50000"/>
                </a:schemeClr>
              </a:solidFill>
            </a:endParaRPr>
          </a:p>
          <a:p>
            <a:r>
              <a:rPr lang="en-US" altLang="zh-CN" sz="3600" b="1" dirty="0" smtClean="0">
                <a:solidFill>
                  <a:schemeClr val="bg1">
                    <a:lumMod val="50000"/>
                  </a:schemeClr>
                </a:solidFill>
              </a:rPr>
              <a:t>3.</a:t>
            </a:r>
            <a:r>
              <a:rPr lang="zh-CN" altLang="en-US" sz="3600" b="1" dirty="0" smtClean="0">
                <a:solidFill>
                  <a:schemeClr val="bg1">
                    <a:lumMod val="50000"/>
                  </a:schemeClr>
                </a:solidFill>
              </a:rPr>
              <a:t>君主立宪制发展的过程反映英国权力的变化</a:t>
            </a:r>
            <a:endParaRPr lang="en-US" altLang="zh-CN" sz="3600" b="1" dirty="0" smtClean="0">
              <a:solidFill>
                <a:schemeClr val="bg1">
                  <a:lumMod val="50000"/>
                </a:schemeClr>
              </a:solidFill>
            </a:endParaRPr>
          </a:p>
          <a:p>
            <a:r>
              <a:rPr lang="en-US" altLang="zh-CN" sz="3600" b="1" dirty="0" smtClean="0">
                <a:solidFill>
                  <a:schemeClr val="bg1">
                    <a:lumMod val="50000"/>
                  </a:schemeClr>
                </a:solidFill>
              </a:rPr>
              <a:t>4.</a:t>
            </a:r>
            <a:r>
              <a:rPr lang="zh-CN" altLang="en-US" sz="3600" b="1" dirty="0" smtClean="0">
                <a:solidFill>
                  <a:schemeClr val="bg1">
                    <a:lumMod val="50000"/>
                  </a:schemeClr>
                </a:solidFill>
              </a:rPr>
              <a:t>英国政治制度发展的特点</a:t>
            </a:r>
            <a:endParaRPr lang="zh-CN" altLang="en-US" sz="3600" b="1" dirty="0">
              <a:solidFill>
                <a:schemeClr val="bg1">
                  <a:lumMod val="50000"/>
                </a:schemeClr>
              </a:solidFill>
            </a:endParaRPr>
          </a:p>
        </p:txBody>
      </p:sp>
      <p:sp>
        <p:nvSpPr>
          <p:cNvPr id="6" name="圆角矩形 5"/>
          <p:cNvSpPr/>
          <p:nvPr/>
        </p:nvSpPr>
        <p:spPr>
          <a:xfrm>
            <a:off x="3168612" y="3800263"/>
            <a:ext cx="5311588" cy="7530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600" dirty="0">
                <a:solidFill>
                  <a:schemeClr val="tx1"/>
                </a:solidFill>
                <a:latin typeface="Arial" panose="020B0604020202020204" pitchFamily="34" charset="0"/>
              </a:rPr>
              <a:t>连续性、渐进性、创新性</a:t>
            </a:r>
            <a:endParaRPr lang="zh-CN" altLang="en-US" sz="3600" dirty="0">
              <a:solidFill>
                <a:schemeClr val="tx1"/>
              </a:solidFill>
              <a:latin typeface="Arial" panose="020B0604020202020204" pitchFamily="34" charset="0"/>
            </a:endParaRPr>
          </a:p>
        </p:txBody>
      </p:sp>
      <p:sp>
        <p:nvSpPr>
          <p:cNvPr id="5" name="文本框 4"/>
          <p:cNvSpPr txBox="1"/>
          <p:nvPr/>
        </p:nvSpPr>
        <p:spPr>
          <a:xfrm>
            <a:off x="967105" y="4729480"/>
            <a:ext cx="3495040" cy="2061210"/>
          </a:xfrm>
          <a:prstGeom prst="rect">
            <a:avLst/>
          </a:prstGeom>
          <a:noFill/>
          <a:ln>
            <a:solidFill>
              <a:schemeClr val="accent1"/>
            </a:solidFill>
          </a:ln>
        </p:spPr>
        <p:txBody>
          <a:bodyPr wrap="square" rtlCol="0">
            <a:spAutoFit/>
          </a:bodyPr>
          <a:p>
            <a:r>
              <a:rPr lang="zh-CN" altLang="en-US" sz="320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近现代英国的主要国家机构和政治制度几乎都是从中世纪继承下来的。</a:t>
            </a:r>
            <a:endParaRPr lang="zh-CN" altLang="en-US" sz="320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endParaRPr>
          </a:p>
        </p:txBody>
      </p:sp>
      <p:sp>
        <p:nvSpPr>
          <p:cNvPr id="7" name="文本框 6"/>
          <p:cNvSpPr txBox="1"/>
          <p:nvPr/>
        </p:nvSpPr>
        <p:spPr>
          <a:xfrm>
            <a:off x="5700395" y="4729480"/>
            <a:ext cx="4725035" cy="2061210"/>
          </a:xfrm>
          <a:prstGeom prst="rect">
            <a:avLst/>
          </a:prstGeom>
          <a:noFill/>
          <a:ln>
            <a:solidFill>
              <a:schemeClr val="accent1"/>
            </a:solidFill>
          </a:ln>
        </p:spPr>
        <p:txBody>
          <a:bodyPr wrap="square" rtlCol="0">
            <a:spAutoFit/>
          </a:bodyPr>
          <a:p>
            <a:r>
              <a:rPr lang="zh-CN" altLang="en-US" sz="320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英国政治制度的发展变化是徐缓渐进的，立法权逐步由国王转移到议会，行政权由国王转移到内阁。</a:t>
            </a:r>
            <a:endParaRPr lang="zh-CN" altLang="en-US" sz="320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5" grpId="0" bldLvl="0" animBg="1"/>
      <p:bldP spid="7"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7200" b="1" dirty="0" smtClean="0">
                <a:latin typeface="华文行楷" panose="02010800040101010101" pitchFamily="2" charset="-122"/>
                <a:ea typeface="华文行楷" panose="02010800040101010101" pitchFamily="2" charset="-122"/>
              </a:rPr>
              <a:t>谢谢大家</a:t>
            </a:r>
            <a:endParaRPr lang="zh-CN" altLang="en-US" sz="7200" b="1" dirty="0">
              <a:latin typeface="华文行楷" panose="02010800040101010101" pitchFamily="2" charset="-122"/>
              <a:ea typeface="华文行楷" panose="02010800040101010101" pitchFamily="2" charset="-122"/>
            </a:endParaRPr>
          </a:p>
        </p:txBody>
      </p:sp>
      <p:sp>
        <p:nvSpPr>
          <p:cNvPr id="4" name="灯片编号占位符 3"/>
          <p:cNvSpPr>
            <a:spLocks noGrp="1"/>
          </p:cNvSpPr>
          <p:nvPr>
            <p:ph type="sldNum" sz="quarter" idx="12"/>
          </p:nvPr>
        </p:nvSpPr>
        <p:spPr/>
        <p:txBody>
          <a:bodyPr/>
          <a:lstStyle/>
          <a:p>
            <a:fld id="{E4A17B91-3BF1-49FA-8556-7772634DBF89}" type="slidenum">
              <a:rPr lang="zh-CN" altLang="en-US" smtClean="0"/>
            </a:fld>
            <a:endParaRPr lang="zh-CN" altLang="en-US"/>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 name="灯片编号占位符 2"/>
          <p:cNvSpPr>
            <a:spLocks noGrp="1"/>
          </p:cNvSpPr>
          <p:nvPr>
            <p:ph type="sldNum" sz="quarter" idx="12"/>
          </p:nvPr>
        </p:nvSpPr>
        <p:spPr/>
        <p:txBody>
          <a:bodyPr/>
          <a:p>
            <a:fld id="{E4A17B91-3BF1-49FA-8556-7772634DBF89}" type="slidenum">
              <a:rPr lang="zh-CN" altLang="en-US" smtClean="0"/>
            </a:fld>
            <a:endParaRPr lang="zh-CN" altLang="en-US"/>
          </a:p>
        </p:txBody>
      </p:sp>
      <p:sp>
        <p:nvSpPr>
          <p:cNvPr id="100" name="文本框 99"/>
          <p:cNvSpPr txBox="1"/>
          <p:nvPr/>
        </p:nvSpPr>
        <p:spPr>
          <a:xfrm>
            <a:off x="26670" y="494030"/>
            <a:ext cx="11939270" cy="5015865"/>
          </a:xfrm>
          <a:prstGeom prst="rect">
            <a:avLst/>
          </a:prstGeom>
          <a:noFill/>
          <a:ln w="9525">
            <a:noFill/>
          </a:ln>
        </p:spPr>
        <p:txBody>
          <a:bodyPr wrap="square">
            <a:spAutoFit/>
          </a:bodyPr>
          <a:p>
            <a:pPr marL="266700" indent="-266700"/>
            <a:r>
              <a:rPr lang="zh-CN" sz="3200" b="0">
                <a:solidFill>
                  <a:schemeClr val="bg1"/>
                </a:solidFill>
                <a:latin typeface="+mj-ea"/>
                <a:ea typeface="+mj-ea"/>
                <a:cs typeface="+mj-ea"/>
              </a:rPr>
              <a:t>（</a:t>
            </a:r>
            <a:r>
              <a:rPr lang="en-US" sz="3200" b="0">
                <a:solidFill>
                  <a:schemeClr val="bg1"/>
                </a:solidFill>
                <a:latin typeface="+mj-ea"/>
                <a:ea typeface="+mj-ea"/>
                <a:cs typeface="+mj-ea"/>
              </a:rPr>
              <a:t>2017·</a:t>
            </a:r>
            <a:r>
              <a:rPr lang="zh-CN" sz="3200" b="0">
                <a:solidFill>
                  <a:schemeClr val="bg1"/>
                </a:solidFill>
                <a:latin typeface="+mj-ea"/>
                <a:ea typeface="+mj-ea"/>
                <a:cs typeface="+mj-ea"/>
              </a:rPr>
              <a:t>海南高考</a:t>
            </a:r>
            <a:r>
              <a:rPr lang="en-US" sz="3200" b="0">
                <a:solidFill>
                  <a:schemeClr val="bg1"/>
                </a:solidFill>
                <a:latin typeface="+mj-ea"/>
                <a:ea typeface="+mj-ea"/>
                <a:cs typeface="+mj-ea"/>
              </a:rPr>
              <a:t>·16</a:t>
            </a:r>
            <a:r>
              <a:rPr lang="zh-CN" sz="3200" b="0">
                <a:solidFill>
                  <a:schemeClr val="bg1"/>
                </a:solidFill>
                <a:latin typeface="+mj-ea"/>
                <a:ea typeface="+mj-ea"/>
                <a:cs typeface="+mj-ea"/>
              </a:rPr>
              <a:t>）</a:t>
            </a:r>
            <a:endParaRPr lang="zh-CN" sz="3200" b="0">
              <a:solidFill>
                <a:schemeClr val="bg1"/>
              </a:solidFill>
              <a:latin typeface="+mj-ea"/>
              <a:ea typeface="+mj-ea"/>
              <a:cs typeface="+mj-ea"/>
            </a:endParaRPr>
          </a:p>
          <a:p>
            <a:pPr marL="266700" indent="-266700"/>
            <a:r>
              <a:rPr lang="en-US" sz="3200" b="0">
                <a:solidFill>
                  <a:schemeClr val="bg1"/>
                </a:solidFill>
                <a:latin typeface="+mj-ea"/>
                <a:ea typeface="+mj-ea"/>
                <a:cs typeface="+mj-ea"/>
              </a:rPr>
              <a:t>1689</a:t>
            </a:r>
            <a:r>
              <a:rPr lang="zh-CN" sz="3200" b="0">
                <a:solidFill>
                  <a:schemeClr val="bg1"/>
                </a:solidFill>
                <a:latin typeface="+mj-ea"/>
                <a:ea typeface="+mj-ea"/>
                <a:cs typeface="+mj-ea"/>
              </a:rPr>
              <a:t>年，英国议会决定拥戴威廉和玛丽为英国国王和女王，同时选派代表将王冠连同《权利宣言》（《权利法案》的初稿）一起呈献给二人，并当面宣读，威廉和玛丽心照不宣地全部接受。这一事件所体现的政治理念是</a:t>
            </a:r>
            <a:r>
              <a:rPr lang="en-US" sz="3200" b="0">
                <a:solidFill>
                  <a:schemeClr val="bg1"/>
                </a:solidFill>
                <a:latin typeface="+mj-ea"/>
                <a:ea typeface="+mj-ea"/>
                <a:cs typeface="+mj-ea"/>
              </a:rPr>
              <a:t>(</a:t>
            </a:r>
            <a:r>
              <a:rPr lang="zh-CN" sz="3200" b="0">
                <a:solidFill>
                  <a:schemeClr val="bg1"/>
                </a:solidFill>
                <a:latin typeface="+mj-ea"/>
                <a:ea typeface="+mj-ea"/>
                <a:cs typeface="+mj-ea"/>
              </a:rPr>
              <a:t>　　</a:t>
            </a:r>
            <a:r>
              <a:rPr lang="en-US" sz="3200" b="0">
                <a:solidFill>
                  <a:schemeClr val="bg1"/>
                </a:solidFill>
                <a:latin typeface="+mj-ea"/>
                <a:ea typeface="+mj-ea"/>
                <a:cs typeface="+mj-ea"/>
              </a:rPr>
              <a:t>)</a:t>
            </a:r>
            <a:endParaRPr lang="en-US" sz="3200" b="0">
              <a:solidFill>
                <a:schemeClr val="bg1"/>
              </a:solidFill>
              <a:latin typeface="+mj-ea"/>
              <a:ea typeface="+mj-ea"/>
              <a:cs typeface="+mj-ea"/>
            </a:endParaRPr>
          </a:p>
          <a:p>
            <a:pPr marL="266700" indent="-266700"/>
            <a:r>
              <a:rPr lang="en-US" sz="3200" b="0">
                <a:solidFill>
                  <a:schemeClr val="bg1"/>
                </a:solidFill>
                <a:latin typeface="+mj-ea"/>
                <a:ea typeface="+mj-ea"/>
                <a:cs typeface="+mj-ea"/>
              </a:rPr>
              <a:t>A</a:t>
            </a:r>
            <a:r>
              <a:rPr lang="zh-CN" sz="3200" b="0">
                <a:solidFill>
                  <a:schemeClr val="bg1"/>
                </a:solidFill>
                <a:latin typeface="+mj-ea"/>
                <a:ea typeface="+mj-ea"/>
                <a:cs typeface="+mj-ea"/>
              </a:rPr>
              <a:t>．天赋人权       </a:t>
            </a:r>
            <a:endParaRPr lang="zh-CN" sz="3200" b="0">
              <a:solidFill>
                <a:schemeClr val="bg1"/>
              </a:solidFill>
              <a:latin typeface="+mj-ea"/>
              <a:ea typeface="+mj-ea"/>
              <a:cs typeface="+mj-ea"/>
            </a:endParaRPr>
          </a:p>
          <a:p>
            <a:pPr marL="266700" indent="-266700"/>
            <a:r>
              <a:rPr lang="en-US" sz="3200" b="0">
                <a:solidFill>
                  <a:schemeClr val="bg1"/>
                </a:solidFill>
                <a:latin typeface="+mj-ea"/>
                <a:ea typeface="+mj-ea"/>
                <a:cs typeface="+mj-ea"/>
              </a:rPr>
              <a:t>  B</a:t>
            </a:r>
            <a:r>
              <a:rPr lang="zh-CN" sz="3200" b="0">
                <a:solidFill>
                  <a:schemeClr val="bg1"/>
                </a:solidFill>
                <a:latin typeface="+mj-ea"/>
                <a:ea typeface="+mj-ea"/>
                <a:cs typeface="+mj-ea"/>
              </a:rPr>
              <a:t>．民主共和      </a:t>
            </a:r>
            <a:endParaRPr lang="zh-CN" sz="3200" b="0">
              <a:solidFill>
                <a:schemeClr val="bg1"/>
              </a:solidFill>
              <a:latin typeface="+mj-ea"/>
              <a:ea typeface="+mj-ea"/>
              <a:cs typeface="+mj-ea"/>
            </a:endParaRPr>
          </a:p>
          <a:p>
            <a:pPr marL="266700" indent="-266700"/>
            <a:r>
              <a:rPr lang="zh-CN" sz="3200" b="0">
                <a:solidFill>
                  <a:schemeClr val="bg1"/>
                </a:solidFill>
                <a:latin typeface="+mj-ea"/>
                <a:ea typeface="+mj-ea"/>
                <a:cs typeface="+mj-ea"/>
              </a:rPr>
              <a:t> </a:t>
            </a:r>
            <a:r>
              <a:rPr lang="en-US" sz="3200" b="0">
                <a:solidFill>
                  <a:schemeClr val="bg1"/>
                </a:solidFill>
                <a:latin typeface="+mj-ea"/>
                <a:ea typeface="+mj-ea"/>
                <a:cs typeface="+mj-ea"/>
              </a:rPr>
              <a:t>C</a:t>
            </a:r>
            <a:r>
              <a:rPr lang="zh-CN" sz="3200" b="0">
                <a:solidFill>
                  <a:schemeClr val="bg1"/>
                </a:solidFill>
                <a:latin typeface="+mj-ea"/>
                <a:ea typeface="+mj-ea"/>
                <a:cs typeface="+mj-ea"/>
              </a:rPr>
              <a:t>．君主立宪       </a:t>
            </a:r>
            <a:endParaRPr lang="zh-CN" sz="3200" b="0">
              <a:solidFill>
                <a:schemeClr val="bg1"/>
              </a:solidFill>
              <a:latin typeface="+mj-ea"/>
              <a:ea typeface="+mj-ea"/>
              <a:cs typeface="+mj-ea"/>
            </a:endParaRPr>
          </a:p>
          <a:p>
            <a:pPr marL="266700" indent="-266700"/>
            <a:r>
              <a:rPr lang="en-US" sz="3200" b="0">
                <a:solidFill>
                  <a:schemeClr val="bg1"/>
                </a:solidFill>
                <a:latin typeface="+mj-ea"/>
                <a:ea typeface="+mj-ea"/>
                <a:cs typeface="+mj-ea"/>
              </a:rPr>
              <a:t>  D</a:t>
            </a:r>
            <a:r>
              <a:rPr lang="zh-CN" sz="3200" b="0">
                <a:solidFill>
                  <a:schemeClr val="bg1"/>
                </a:solidFill>
                <a:latin typeface="+mj-ea"/>
                <a:ea typeface="+mj-ea"/>
                <a:cs typeface="+mj-ea"/>
              </a:rPr>
              <a:t>．权力制衡</a:t>
            </a:r>
            <a:endParaRPr lang="zh-CN" altLang="en-US" sz="3200" b="0">
              <a:solidFill>
                <a:schemeClr val="bg1"/>
              </a:solidFill>
              <a:latin typeface="+mj-ea"/>
              <a:ea typeface="+mj-ea"/>
              <a:cs typeface="+mj-ea"/>
            </a:endParaRPr>
          </a:p>
        </p:txBody>
      </p:sp>
      <p:pic>
        <p:nvPicPr>
          <p:cNvPr id="38" name="图片 37"/>
          <p:cNvPicPr>
            <a:picLocks noChangeAspect="1"/>
          </p:cNvPicPr>
          <p:nvPr/>
        </p:nvPicPr>
        <p:blipFill>
          <a:blip r:embed="rId1">
            <a:clrChange>
              <a:clrFrom>
                <a:srgbClr val="000000">
                  <a:alpha val="100000"/>
                </a:srgbClr>
              </a:clrFrom>
              <a:clrTo>
                <a:srgbClr val="000000">
                  <a:alpha val="100000"/>
                  <a:alpha val="0"/>
                </a:srgbClr>
              </a:clrTo>
            </a:clrChange>
          </a:blip>
          <a:stretch>
            <a:fillRect/>
          </a:stretch>
        </p:blipFill>
        <p:spPr>
          <a:xfrm>
            <a:off x="2854325" y="4318000"/>
            <a:ext cx="683260" cy="683260"/>
          </a:xfrm>
          <a:prstGeom prst="rect">
            <a:avLst/>
          </a:prstGeom>
        </p:spPr>
      </p:pic>
      <p:sp>
        <p:nvSpPr>
          <p:cNvPr id="4" name="文本框 3"/>
          <p:cNvSpPr txBox="1"/>
          <p:nvPr/>
        </p:nvSpPr>
        <p:spPr>
          <a:xfrm>
            <a:off x="2854325" y="3467735"/>
            <a:ext cx="7179310" cy="521970"/>
          </a:xfrm>
          <a:prstGeom prst="rect">
            <a:avLst/>
          </a:prstGeom>
          <a:noFill/>
          <a:ln w="9525">
            <a:noFill/>
          </a:ln>
        </p:spPr>
        <p:txBody>
          <a:bodyPr wrap="square">
            <a:spAutoFit/>
          </a:bodyPr>
          <a:p>
            <a:pPr indent="0"/>
            <a:r>
              <a:rPr lang="zh-CN" sz="2800" b="0">
                <a:solidFill>
                  <a:schemeClr val="accent6">
                    <a:lumMod val="60000"/>
                    <a:lumOff val="40000"/>
                  </a:schemeClr>
                </a:solidFill>
                <a:cs typeface="楷体_GB2312" charset="0"/>
              </a:rPr>
              <a:t>没有反映出人民的权力的来源是与生俱来的</a:t>
            </a:r>
            <a:endParaRPr lang="zh-CN" altLang="en-US" sz="2800" b="0">
              <a:solidFill>
                <a:schemeClr val="accent6">
                  <a:lumMod val="60000"/>
                  <a:lumOff val="40000"/>
                </a:schemeClr>
              </a:solidFill>
              <a:cs typeface="楷体_GB2312" charset="0"/>
            </a:endParaRPr>
          </a:p>
        </p:txBody>
      </p:sp>
      <p:sp>
        <p:nvSpPr>
          <p:cNvPr id="5" name="文本框 4"/>
          <p:cNvSpPr txBox="1"/>
          <p:nvPr/>
        </p:nvSpPr>
        <p:spPr>
          <a:xfrm>
            <a:off x="2854325" y="5149215"/>
            <a:ext cx="5904865" cy="953135"/>
          </a:xfrm>
          <a:prstGeom prst="rect">
            <a:avLst/>
          </a:prstGeom>
          <a:noFill/>
          <a:ln w="9525">
            <a:noFill/>
          </a:ln>
        </p:spPr>
        <p:txBody>
          <a:bodyPr wrap="square">
            <a:spAutoFit/>
          </a:bodyPr>
          <a:p>
            <a:pPr indent="0"/>
            <a:r>
              <a:rPr lang="zh-CN" sz="2800" b="0">
                <a:solidFill>
                  <a:schemeClr val="accent6">
                    <a:lumMod val="60000"/>
                    <a:lumOff val="40000"/>
                  </a:schemeClr>
                </a:solidFill>
                <a:cs typeface="楷体_GB2312" charset="0"/>
              </a:rPr>
              <a:t>材料体现出约会、法律对王权的单向限制，不符合双向的权力制衡</a:t>
            </a:r>
            <a:endParaRPr lang="zh-CN" altLang="en-US" sz="2800" b="0">
              <a:solidFill>
                <a:schemeClr val="accent6">
                  <a:lumMod val="60000"/>
                  <a:lumOff val="40000"/>
                </a:schemeClr>
              </a:solidFill>
              <a:cs typeface="楷体_GB2312"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 name="灯片编号占位符 2"/>
          <p:cNvSpPr>
            <a:spLocks noGrp="1"/>
          </p:cNvSpPr>
          <p:nvPr>
            <p:ph type="sldNum" sz="quarter" idx="12"/>
          </p:nvPr>
        </p:nvSpPr>
        <p:spPr/>
        <p:txBody>
          <a:bodyPr/>
          <a:p>
            <a:fld id="{E4A17B91-3BF1-49FA-8556-7772634DBF89}" type="slidenum">
              <a:rPr lang="zh-CN" altLang="en-US" smtClean="0"/>
            </a:fld>
            <a:endParaRPr lang="zh-CN" altLang="en-US"/>
          </a:p>
        </p:txBody>
      </p:sp>
      <p:sp>
        <p:nvSpPr>
          <p:cNvPr id="100" name="文本框 99"/>
          <p:cNvSpPr txBox="1"/>
          <p:nvPr/>
        </p:nvSpPr>
        <p:spPr>
          <a:xfrm>
            <a:off x="-16510" y="54610"/>
            <a:ext cx="12137390" cy="4523105"/>
          </a:xfrm>
          <a:prstGeom prst="rect">
            <a:avLst/>
          </a:prstGeom>
          <a:noFill/>
          <a:ln w="9525">
            <a:noFill/>
          </a:ln>
        </p:spPr>
        <p:txBody>
          <a:bodyPr wrap="square">
            <a:spAutoFit/>
          </a:bodyPr>
          <a:p>
            <a:pPr marL="266700" indent="-266700"/>
            <a:r>
              <a:rPr lang="zh-CN" sz="3200" b="0">
                <a:solidFill>
                  <a:schemeClr val="accent6">
                    <a:lumMod val="60000"/>
                    <a:lumOff val="40000"/>
                  </a:schemeClr>
                </a:solidFill>
                <a:latin typeface="黑体" panose="02010609060101010101" pitchFamily="49" charset="-122"/>
                <a:ea typeface="黑体" panose="02010609060101010101" pitchFamily="49" charset="-122"/>
                <a:cs typeface="黑体" panose="02010609060101010101" pitchFamily="49" charset="-122"/>
              </a:rPr>
              <a:t>（</a:t>
            </a:r>
            <a:r>
              <a:rPr lang="en-US" sz="3200" b="0">
                <a:solidFill>
                  <a:schemeClr val="accent6">
                    <a:lumMod val="60000"/>
                    <a:lumOff val="40000"/>
                  </a:schemeClr>
                </a:solidFill>
                <a:latin typeface="黑体" panose="02010609060101010101" pitchFamily="49" charset="-122"/>
                <a:ea typeface="黑体" panose="02010609060101010101" pitchFamily="49" charset="-122"/>
                <a:cs typeface="黑体" panose="02010609060101010101" pitchFamily="49" charset="-122"/>
              </a:rPr>
              <a:t>2016·</a:t>
            </a:r>
            <a:r>
              <a:rPr lang="zh-CN" sz="3200" b="0">
                <a:solidFill>
                  <a:schemeClr val="accent6">
                    <a:lumMod val="60000"/>
                    <a:lumOff val="40000"/>
                  </a:schemeClr>
                </a:solidFill>
                <a:latin typeface="黑体" panose="02010609060101010101" pitchFamily="49" charset="-122"/>
                <a:ea typeface="黑体" panose="02010609060101010101" pitchFamily="49" charset="-122"/>
                <a:cs typeface="黑体" panose="02010609060101010101" pitchFamily="49" charset="-122"/>
              </a:rPr>
              <a:t>新课标全国</a:t>
            </a:r>
            <a:r>
              <a:rPr lang="en-US" sz="3200" b="0">
                <a:solidFill>
                  <a:schemeClr val="accent6">
                    <a:lumMod val="60000"/>
                    <a:lumOff val="40000"/>
                  </a:schemeClr>
                </a:solidFill>
                <a:latin typeface="黑体" panose="02010609060101010101" pitchFamily="49" charset="-122"/>
                <a:ea typeface="黑体" panose="02010609060101010101" pitchFamily="49" charset="-122"/>
                <a:cs typeface="黑体" panose="02010609060101010101" pitchFamily="49" charset="-122"/>
              </a:rPr>
              <a:t>Ⅰ</a:t>
            </a:r>
            <a:r>
              <a:rPr lang="zh-CN" sz="3200" b="0">
                <a:solidFill>
                  <a:schemeClr val="accent6">
                    <a:lumMod val="60000"/>
                    <a:lumOff val="40000"/>
                  </a:schemeClr>
                </a:solidFill>
                <a:latin typeface="黑体" panose="02010609060101010101" pitchFamily="49" charset="-122"/>
                <a:ea typeface="黑体" panose="02010609060101010101" pitchFamily="49" charset="-122"/>
                <a:cs typeface="黑体" panose="02010609060101010101" pitchFamily="49" charset="-122"/>
              </a:rPr>
              <a:t>卷高考</a:t>
            </a:r>
            <a:r>
              <a:rPr lang="en-US" sz="3200" b="0">
                <a:solidFill>
                  <a:schemeClr val="accent6">
                    <a:lumMod val="60000"/>
                    <a:lumOff val="40000"/>
                  </a:schemeClr>
                </a:solidFill>
                <a:latin typeface="黑体" panose="02010609060101010101" pitchFamily="49" charset="-122"/>
                <a:ea typeface="黑体" panose="02010609060101010101" pitchFamily="49" charset="-122"/>
                <a:cs typeface="黑体" panose="02010609060101010101" pitchFamily="49" charset="-122"/>
              </a:rPr>
              <a:t>·33</a:t>
            </a:r>
            <a:r>
              <a:rPr lang="zh-CN" sz="3200" b="0">
                <a:solidFill>
                  <a:schemeClr val="accent6">
                    <a:lumMod val="60000"/>
                    <a:lumOff val="40000"/>
                  </a:schemeClr>
                </a:solidFill>
                <a:latin typeface="黑体" panose="02010609060101010101" pitchFamily="49" charset="-122"/>
                <a:ea typeface="黑体" panose="02010609060101010101" pitchFamily="49" charset="-122"/>
                <a:cs typeface="黑体" panose="02010609060101010101" pitchFamily="49" charset="-122"/>
              </a:rPr>
              <a:t>）</a:t>
            </a:r>
            <a:r>
              <a:rPr lang="en-US" sz="3200" b="0">
                <a:solidFill>
                  <a:schemeClr val="bg1"/>
                </a:solidFill>
                <a:latin typeface="黑体" panose="02010609060101010101" pitchFamily="49" charset="-122"/>
                <a:ea typeface="黑体" panose="02010609060101010101" pitchFamily="49" charset="-122"/>
                <a:cs typeface="黑体" panose="02010609060101010101" pitchFamily="49" charset="-122"/>
              </a:rPr>
              <a:t>1702</a:t>
            </a:r>
            <a:r>
              <a:rPr lang="zh-CN" sz="3200" b="0">
                <a:solidFill>
                  <a:schemeClr val="bg1"/>
                </a:solidFill>
                <a:latin typeface="黑体" panose="02010609060101010101" pitchFamily="49" charset="-122"/>
                <a:ea typeface="黑体" panose="02010609060101010101" pitchFamily="49" charset="-122"/>
                <a:cs typeface="黑体" panose="02010609060101010101" pitchFamily="49" charset="-122"/>
              </a:rPr>
              <a:t>年英国国王威廉三世去世，安妮女王即位。当时议会内部存在两个党派，安妮厌恶占多数席位的辉格党，于是解除了辉格党人的行政要职，代之以托利党人。这说明在当时英国</a:t>
            </a:r>
            <a:r>
              <a:rPr lang="en-US" sz="3200" b="0">
                <a:solidFill>
                  <a:schemeClr val="bg1"/>
                </a:solidFill>
                <a:latin typeface="黑体" panose="02010609060101010101" pitchFamily="49" charset="-122"/>
                <a:ea typeface="黑体" panose="02010609060101010101" pitchFamily="49" charset="-122"/>
                <a:cs typeface="黑体" panose="02010609060101010101" pitchFamily="49" charset="-122"/>
              </a:rPr>
              <a:t>(</a:t>
            </a:r>
            <a:r>
              <a:rPr lang="zh-CN" sz="3200" b="0">
                <a:solidFill>
                  <a:schemeClr val="bg1"/>
                </a:solidFill>
                <a:latin typeface="黑体" panose="02010609060101010101" pitchFamily="49" charset="-122"/>
                <a:ea typeface="黑体" panose="02010609060101010101" pitchFamily="49" charset="-122"/>
                <a:cs typeface="黑体" panose="02010609060101010101" pitchFamily="49" charset="-122"/>
              </a:rPr>
              <a:t>　　</a:t>
            </a:r>
            <a:r>
              <a:rPr lang="en-US" sz="3200" b="0">
                <a:solidFill>
                  <a:schemeClr val="bg1"/>
                </a:solidFill>
                <a:latin typeface="黑体" panose="02010609060101010101" pitchFamily="49" charset="-122"/>
                <a:ea typeface="黑体" panose="02010609060101010101" pitchFamily="49" charset="-122"/>
                <a:cs typeface="黑体" panose="02010609060101010101" pitchFamily="49" charset="-122"/>
              </a:rPr>
              <a:t>)</a:t>
            </a:r>
            <a:endParaRPr lang="en-US" sz="3200" b="0">
              <a:solidFill>
                <a:schemeClr val="bg1"/>
              </a:solidFill>
              <a:latin typeface="黑体" panose="02010609060101010101" pitchFamily="49" charset="-122"/>
              <a:ea typeface="黑体" panose="02010609060101010101" pitchFamily="49" charset="-122"/>
              <a:cs typeface="黑体" panose="02010609060101010101" pitchFamily="49" charset="-122"/>
            </a:endParaRPr>
          </a:p>
          <a:p>
            <a:pPr marL="266700" indent="-266700"/>
            <a:r>
              <a:rPr lang="en-US" sz="3200" b="0">
                <a:solidFill>
                  <a:schemeClr val="bg1"/>
                </a:solidFill>
                <a:latin typeface="黑体" panose="02010609060101010101" pitchFamily="49" charset="-122"/>
                <a:ea typeface="黑体" panose="02010609060101010101" pitchFamily="49" charset="-122"/>
                <a:cs typeface="黑体" panose="02010609060101010101" pitchFamily="49" charset="-122"/>
              </a:rPr>
              <a:t>A</a:t>
            </a:r>
            <a:r>
              <a:rPr lang="zh-CN" sz="3200" b="0">
                <a:solidFill>
                  <a:schemeClr val="bg1"/>
                </a:solidFill>
                <a:latin typeface="黑体" panose="02010609060101010101" pitchFamily="49" charset="-122"/>
                <a:ea typeface="黑体" panose="02010609060101010101" pitchFamily="49" charset="-122"/>
                <a:cs typeface="黑体" panose="02010609060101010101" pitchFamily="49" charset="-122"/>
              </a:rPr>
              <a:t>．议会无权制约国王                 </a:t>
            </a:r>
            <a:endParaRPr lang="zh-CN" sz="3200" b="0">
              <a:solidFill>
                <a:schemeClr val="bg1"/>
              </a:solidFill>
              <a:latin typeface="黑体" panose="02010609060101010101" pitchFamily="49" charset="-122"/>
              <a:ea typeface="黑体" panose="02010609060101010101" pitchFamily="49" charset="-122"/>
              <a:cs typeface="黑体" panose="02010609060101010101" pitchFamily="49" charset="-122"/>
            </a:endParaRPr>
          </a:p>
          <a:p>
            <a:pPr marL="266700" indent="-266700"/>
            <a:r>
              <a:rPr lang="zh-CN" sz="3200" b="0">
                <a:solidFill>
                  <a:schemeClr val="bg1"/>
                </a:solidFill>
                <a:latin typeface="黑体" panose="02010609060101010101" pitchFamily="49" charset="-122"/>
                <a:ea typeface="黑体" panose="02010609060101010101" pitchFamily="49" charset="-122"/>
                <a:cs typeface="黑体" panose="02010609060101010101" pitchFamily="49" charset="-122"/>
              </a:rPr>
              <a:t> </a:t>
            </a:r>
            <a:r>
              <a:rPr lang="en-US" sz="3200" b="0">
                <a:solidFill>
                  <a:schemeClr val="bg1"/>
                </a:solidFill>
                <a:latin typeface="黑体" panose="02010609060101010101" pitchFamily="49" charset="-122"/>
                <a:ea typeface="黑体" panose="02010609060101010101" pitchFamily="49" charset="-122"/>
                <a:cs typeface="黑体" panose="02010609060101010101" pitchFamily="49" charset="-122"/>
              </a:rPr>
              <a:t>B</a:t>
            </a:r>
            <a:r>
              <a:rPr lang="zh-CN" sz="3200" b="0">
                <a:solidFill>
                  <a:schemeClr val="bg1"/>
                </a:solidFill>
                <a:latin typeface="黑体" panose="02010609060101010101" pitchFamily="49" charset="-122"/>
                <a:ea typeface="黑体" panose="02010609060101010101" pitchFamily="49" charset="-122"/>
                <a:cs typeface="黑体" panose="02010609060101010101" pitchFamily="49" charset="-122"/>
              </a:rPr>
              <a:t>．君主立宪制尚未完善</a:t>
            </a:r>
            <a:r>
              <a:rPr lang="en-US" sz="3200" b="0">
                <a:solidFill>
                  <a:schemeClr val="bg1"/>
                </a:solidFill>
                <a:latin typeface="黑体" panose="02010609060101010101" pitchFamily="49" charset="-122"/>
                <a:ea typeface="黑体" panose="02010609060101010101" pitchFamily="49" charset="-122"/>
                <a:cs typeface="黑体" panose="02010609060101010101" pitchFamily="49" charset="-122"/>
              </a:rPr>
              <a:t>C</a:t>
            </a:r>
            <a:r>
              <a:rPr lang="zh-CN" sz="3200" b="0">
                <a:solidFill>
                  <a:schemeClr val="bg1"/>
                </a:solidFill>
                <a:latin typeface="黑体" panose="02010609060101010101" pitchFamily="49" charset="-122"/>
                <a:ea typeface="黑体" panose="02010609060101010101" pitchFamily="49" charset="-122"/>
                <a:cs typeface="黑体" panose="02010609060101010101" pitchFamily="49" charset="-122"/>
              </a:rPr>
              <a:t>．内阁制已基本确立                 </a:t>
            </a:r>
            <a:endParaRPr lang="zh-CN" sz="3200" b="0">
              <a:solidFill>
                <a:schemeClr val="bg1"/>
              </a:solidFill>
              <a:latin typeface="黑体" panose="02010609060101010101" pitchFamily="49" charset="-122"/>
              <a:ea typeface="黑体" panose="02010609060101010101" pitchFamily="49" charset="-122"/>
              <a:cs typeface="黑体" panose="02010609060101010101" pitchFamily="49" charset="-122"/>
            </a:endParaRPr>
          </a:p>
          <a:p>
            <a:pPr marL="266700" indent="-266700"/>
            <a:r>
              <a:rPr lang="zh-CN" sz="3200" b="0">
                <a:solidFill>
                  <a:schemeClr val="bg1"/>
                </a:solidFill>
                <a:latin typeface="黑体" panose="02010609060101010101" pitchFamily="49" charset="-122"/>
                <a:ea typeface="黑体" panose="02010609060101010101" pitchFamily="49" charset="-122"/>
                <a:cs typeface="黑体" panose="02010609060101010101" pitchFamily="49" charset="-122"/>
              </a:rPr>
              <a:t> </a:t>
            </a:r>
            <a:r>
              <a:rPr lang="en-US" sz="3200" b="0">
                <a:solidFill>
                  <a:schemeClr val="bg1"/>
                </a:solidFill>
                <a:latin typeface="黑体" panose="02010609060101010101" pitchFamily="49" charset="-122"/>
                <a:ea typeface="黑体" panose="02010609060101010101" pitchFamily="49" charset="-122"/>
                <a:cs typeface="黑体" panose="02010609060101010101" pitchFamily="49" charset="-122"/>
              </a:rPr>
              <a:t>D</a:t>
            </a:r>
            <a:r>
              <a:rPr lang="zh-CN" sz="3200" b="0">
                <a:solidFill>
                  <a:schemeClr val="bg1"/>
                </a:solidFill>
                <a:latin typeface="黑体" panose="02010609060101010101" pitchFamily="49" charset="-122"/>
                <a:ea typeface="黑体" panose="02010609060101010101" pitchFamily="49" charset="-122"/>
                <a:cs typeface="黑体" panose="02010609060101010101" pitchFamily="49" charset="-122"/>
              </a:rPr>
              <a:t>．《权利法案》遭到破坏</a:t>
            </a:r>
            <a:endParaRPr lang="zh-CN" altLang="en-US" sz="3200" b="0">
              <a:solidFill>
                <a:schemeClr val="bg1"/>
              </a:solidFill>
              <a:latin typeface="黑体" panose="02010609060101010101" pitchFamily="49" charset="-122"/>
              <a:ea typeface="黑体" panose="02010609060101010101" pitchFamily="49" charset="-122"/>
              <a:cs typeface="黑体" panose="02010609060101010101" pitchFamily="49" charset="-122"/>
            </a:endParaRPr>
          </a:p>
        </p:txBody>
      </p:sp>
      <p:pic>
        <p:nvPicPr>
          <p:cNvPr id="38" name="图片 37"/>
          <p:cNvPicPr>
            <a:picLocks noChangeAspect="1"/>
          </p:cNvPicPr>
          <p:nvPr/>
        </p:nvPicPr>
        <p:blipFill>
          <a:blip r:embed="rId1">
            <a:clrChange>
              <a:clrFrom>
                <a:srgbClr val="000000">
                  <a:alpha val="100000"/>
                </a:srgbClr>
              </a:clrFrom>
              <a:clrTo>
                <a:srgbClr val="000000">
                  <a:alpha val="100000"/>
                  <a:alpha val="0"/>
                </a:srgbClr>
              </a:clrTo>
            </a:clrChange>
          </a:blip>
          <a:stretch>
            <a:fillRect/>
          </a:stretch>
        </p:blipFill>
        <p:spPr>
          <a:xfrm>
            <a:off x="4701540" y="2971165"/>
            <a:ext cx="606425" cy="606425"/>
          </a:xfrm>
          <a:prstGeom prst="rect">
            <a:avLst/>
          </a:prstGeom>
        </p:spPr>
      </p:pic>
      <p:sp>
        <p:nvSpPr>
          <p:cNvPr id="4" name="文本框 3"/>
          <p:cNvSpPr txBox="1"/>
          <p:nvPr/>
        </p:nvSpPr>
        <p:spPr>
          <a:xfrm>
            <a:off x="4559300" y="2547620"/>
            <a:ext cx="7298055" cy="521970"/>
          </a:xfrm>
          <a:prstGeom prst="rect">
            <a:avLst/>
          </a:prstGeom>
          <a:noFill/>
        </p:spPr>
        <p:txBody>
          <a:bodyPr wrap="square" rtlCol="0">
            <a:spAutoFit/>
          </a:bodyPr>
          <a:p>
            <a:r>
              <a:rPr lang="en-US" altLang="zh-CN" sz="2800">
                <a:solidFill>
                  <a:schemeClr val="accent6">
                    <a:lumMod val="60000"/>
                    <a:lumOff val="40000"/>
                  </a:schemeClr>
                </a:solidFill>
                <a:latin typeface="黑体" panose="02010609060101010101" pitchFamily="49" charset="-122"/>
                <a:ea typeface="黑体" panose="02010609060101010101" pitchFamily="49" charset="-122"/>
                <a:cs typeface="黑体" panose="02010609060101010101" pitchFamily="49" charset="-122"/>
              </a:rPr>
              <a:t>1689</a:t>
            </a:r>
            <a:r>
              <a:rPr lang="zh-CN" altLang="en-US" sz="2800">
                <a:solidFill>
                  <a:schemeClr val="accent6">
                    <a:lumMod val="60000"/>
                    <a:lumOff val="40000"/>
                  </a:schemeClr>
                </a:solidFill>
                <a:latin typeface="黑体" panose="02010609060101010101" pitchFamily="49" charset="-122"/>
                <a:ea typeface="黑体" panose="02010609060101010101" pitchFamily="49" charset="-122"/>
                <a:cs typeface="黑体" panose="02010609060101010101" pitchFamily="49" charset="-122"/>
              </a:rPr>
              <a:t>年《权利法案》表明议会有权制约国王</a:t>
            </a:r>
            <a:endParaRPr lang="zh-CN" altLang="en-US" sz="2800">
              <a:solidFill>
                <a:schemeClr val="accent6">
                  <a:lumMod val="60000"/>
                  <a:lumOff val="40000"/>
                </a:schemeClr>
              </a:solidFill>
              <a:latin typeface="黑体" panose="02010609060101010101" pitchFamily="49" charset="-122"/>
              <a:ea typeface="黑体" panose="02010609060101010101" pitchFamily="49" charset="-122"/>
              <a:cs typeface="黑体" panose="02010609060101010101" pitchFamily="49" charset="-122"/>
            </a:endParaRPr>
          </a:p>
        </p:txBody>
      </p:sp>
      <p:sp>
        <p:nvSpPr>
          <p:cNvPr id="5" name="文本框 4"/>
          <p:cNvSpPr txBox="1"/>
          <p:nvPr/>
        </p:nvSpPr>
        <p:spPr>
          <a:xfrm>
            <a:off x="5648960" y="3069590"/>
            <a:ext cx="4869180" cy="521970"/>
          </a:xfrm>
          <a:prstGeom prst="rect">
            <a:avLst/>
          </a:prstGeom>
          <a:noFill/>
        </p:spPr>
        <p:txBody>
          <a:bodyPr wrap="square" rtlCol="0">
            <a:spAutoFit/>
          </a:bodyPr>
          <a:p>
            <a:r>
              <a:rPr lang="zh-CN" altLang="en-US" sz="2800">
                <a:solidFill>
                  <a:schemeClr val="accent6">
                    <a:lumMod val="60000"/>
                    <a:lumOff val="40000"/>
                  </a:schemeClr>
                </a:solidFill>
                <a:latin typeface="黑体" panose="02010609060101010101" pitchFamily="49" charset="-122"/>
                <a:ea typeface="黑体" panose="02010609060101010101" pitchFamily="49" charset="-122"/>
                <a:cs typeface="黑体" panose="02010609060101010101" pitchFamily="49" charset="-122"/>
              </a:rPr>
              <a:t>国王还有一定的行政权</a:t>
            </a:r>
            <a:endParaRPr lang="zh-CN" altLang="en-US" sz="2800">
              <a:solidFill>
                <a:schemeClr val="accent6">
                  <a:lumMod val="60000"/>
                  <a:lumOff val="40000"/>
                </a:schemeClr>
              </a:solidFill>
              <a:latin typeface="黑体" panose="02010609060101010101" pitchFamily="49" charset="-122"/>
              <a:ea typeface="黑体" panose="02010609060101010101" pitchFamily="49" charset="-122"/>
              <a:cs typeface="黑体" panose="02010609060101010101" pitchFamily="49" charset="-122"/>
            </a:endParaRPr>
          </a:p>
        </p:txBody>
      </p:sp>
      <p:sp>
        <p:nvSpPr>
          <p:cNvPr id="6" name="文本框 5"/>
          <p:cNvSpPr txBox="1"/>
          <p:nvPr/>
        </p:nvSpPr>
        <p:spPr>
          <a:xfrm>
            <a:off x="4440555" y="3483610"/>
            <a:ext cx="2692400" cy="521970"/>
          </a:xfrm>
          <a:prstGeom prst="rect">
            <a:avLst/>
          </a:prstGeom>
          <a:noFill/>
        </p:spPr>
        <p:txBody>
          <a:bodyPr wrap="square" rtlCol="0">
            <a:spAutoFit/>
          </a:bodyPr>
          <a:p>
            <a:r>
              <a:rPr lang="en-US" altLang="zh-CN" sz="2800">
                <a:solidFill>
                  <a:schemeClr val="accent6">
                    <a:lumMod val="60000"/>
                    <a:lumOff val="40000"/>
                  </a:schemeClr>
                </a:solidFill>
                <a:latin typeface="黑体" panose="02010609060101010101" pitchFamily="49" charset="-122"/>
                <a:ea typeface="黑体" panose="02010609060101010101" pitchFamily="49" charset="-122"/>
                <a:cs typeface="黑体" panose="02010609060101010101" pitchFamily="49" charset="-122"/>
              </a:rPr>
              <a:t>18</a:t>
            </a:r>
            <a:r>
              <a:rPr lang="zh-CN" altLang="en-US" sz="2800">
                <a:solidFill>
                  <a:schemeClr val="accent6">
                    <a:lumMod val="60000"/>
                    <a:lumOff val="40000"/>
                  </a:schemeClr>
                </a:solidFill>
                <a:latin typeface="黑体" panose="02010609060101010101" pitchFamily="49" charset="-122"/>
                <a:ea typeface="黑体" panose="02010609060101010101" pitchFamily="49" charset="-122"/>
                <a:cs typeface="黑体" panose="02010609060101010101" pitchFamily="49" charset="-122"/>
              </a:rPr>
              <a:t>世纪中期</a:t>
            </a:r>
            <a:endParaRPr lang="zh-CN" altLang="en-US" sz="2800">
              <a:solidFill>
                <a:schemeClr val="accent6">
                  <a:lumMod val="60000"/>
                  <a:lumOff val="40000"/>
                </a:schemeClr>
              </a:solidFill>
              <a:latin typeface="黑体" panose="02010609060101010101" pitchFamily="49" charset="-122"/>
              <a:ea typeface="黑体" panose="02010609060101010101" pitchFamily="49" charset="-122"/>
              <a:cs typeface="黑体" panose="02010609060101010101" pitchFamily="49" charset="-122"/>
            </a:endParaRPr>
          </a:p>
        </p:txBody>
      </p:sp>
      <p:sp>
        <p:nvSpPr>
          <p:cNvPr id="7" name="文本框 6"/>
          <p:cNvSpPr txBox="1"/>
          <p:nvPr/>
        </p:nvSpPr>
        <p:spPr>
          <a:xfrm>
            <a:off x="5132705" y="4087495"/>
            <a:ext cx="4088765" cy="953135"/>
          </a:xfrm>
          <a:prstGeom prst="rect">
            <a:avLst/>
          </a:prstGeom>
          <a:noFill/>
        </p:spPr>
        <p:txBody>
          <a:bodyPr wrap="square" rtlCol="0">
            <a:spAutoFit/>
          </a:bodyPr>
          <a:p>
            <a:r>
              <a:rPr lang="zh-CN" altLang="en-US" sz="2800">
                <a:solidFill>
                  <a:schemeClr val="accent6">
                    <a:lumMod val="60000"/>
                    <a:lumOff val="40000"/>
                  </a:schemeClr>
                </a:solidFill>
                <a:latin typeface="黑体" panose="02010609060101010101" pitchFamily="49" charset="-122"/>
                <a:ea typeface="黑体" panose="02010609060101010101" pitchFamily="49" charset="-122"/>
                <a:cs typeface="黑体" panose="02010609060101010101" pitchFamily="49" charset="-122"/>
              </a:rPr>
              <a:t>《权利法案》颁布之后，国王仍有行政权</a:t>
            </a:r>
            <a:endParaRPr lang="zh-CN" altLang="en-US" sz="2800">
              <a:solidFill>
                <a:schemeClr val="accent6">
                  <a:lumMod val="60000"/>
                  <a:lumOff val="40000"/>
                </a:schemeClr>
              </a:solidFill>
              <a:latin typeface="黑体" panose="02010609060101010101" pitchFamily="49" charset="-122"/>
              <a:ea typeface="黑体" panose="02010609060101010101" pitchFamily="49" charset="-122"/>
              <a:cs typeface="黑体" panose="02010609060101010101" pitchFamily="49"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 name="灯片编号占位符 2"/>
          <p:cNvSpPr>
            <a:spLocks noGrp="1"/>
          </p:cNvSpPr>
          <p:nvPr>
            <p:ph type="sldNum" sz="quarter" idx="12"/>
          </p:nvPr>
        </p:nvSpPr>
        <p:spPr/>
        <p:txBody>
          <a:bodyPr/>
          <a:p>
            <a:fld id="{E4A17B91-3BF1-49FA-8556-7772634DBF89}" type="slidenum">
              <a:rPr lang="zh-CN" altLang="en-US" smtClean="0"/>
            </a:fld>
            <a:endParaRPr lang="zh-CN" altLang="en-US"/>
          </a:p>
        </p:txBody>
      </p:sp>
      <p:sp>
        <p:nvSpPr>
          <p:cNvPr id="100" name="文本框 99"/>
          <p:cNvSpPr txBox="1"/>
          <p:nvPr/>
        </p:nvSpPr>
        <p:spPr>
          <a:xfrm>
            <a:off x="38100" y="28575"/>
            <a:ext cx="12038330" cy="4030980"/>
          </a:xfrm>
          <a:prstGeom prst="rect">
            <a:avLst/>
          </a:prstGeom>
          <a:noFill/>
          <a:ln w="9525">
            <a:noFill/>
          </a:ln>
        </p:spPr>
        <p:txBody>
          <a:bodyPr wrap="square">
            <a:spAutoFit/>
          </a:bodyPr>
          <a:p>
            <a:pPr marL="266700" indent="-266700"/>
            <a:r>
              <a:rPr lang="zh-CN" sz="3200" b="0">
                <a:solidFill>
                  <a:schemeClr val="bg1"/>
                </a:solidFill>
                <a:latin typeface="黑体" panose="02010609060101010101" pitchFamily="49" charset="-122"/>
                <a:ea typeface="黑体" panose="02010609060101010101" pitchFamily="49" charset="-122"/>
                <a:cs typeface="黑体" panose="02010609060101010101" pitchFamily="49" charset="-122"/>
              </a:rPr>
              <a:t>（</a:t>
            </a:r>
            <a:r>
              <a:rPr lang="en-US" sz="3200" b="0">
                <a:solidFill>
                  <a:schemeClr val="bg1"/>
                </a:solidFill>
                <a:latin typeface="黑体" panose="02010609060101010101" pitchFamily="49" charset="-122"/>
                <a:ea typeface="黑体" panose="02010609060101010101" pitchFamily="49" charset="-122"/>
                <a:cs typeface="黑体" panose="02010609060101010101" pitchFamily="49" charset="-122"/>
              </a:rPr>
              <a:t>2015·</a:t>
            </a:r>
            <a:r>
              <a:rPr lang="zh-CN" sz="3200" b="0">
                <a:solidFill>
                  <a:schemeClr val="bg1"/>
                </a:solidFill>
                <a:latin typeface="黑体" panose="02010609060101010101" pitchFamily="49" charset="-122"/>
                <a:ea typeface="黑体" panose="02010609060101010101" pitchFamily="49" charset="-122"/>
                <a:cs typeface="黑体" panose="02010609060101010101" pitchFamily="49" charset="-122"/>
              </a:rPr>
              <a:t>新课标全国</a:t>
            </a:r>
            <a:r>
              <a:rPr lang="en-US" sz="3200" b="0">
                <a:solidFill>
                  <a:schemeClr val="bg1"/>
                </a:solidFill>
                <a:latin typeface="黑体" panose="02010609060101010101" pitchFamily="49" charset="-122"/>
                <a:ea typeface="黑体" panose="02010609060101010101" pitchFamily="49" charset="-122"/>
                <a:cs typeface="黑体" panose="02010609060101010101" pitchFamily="49" charset="-122"/>
              </a:rPr>
              <a:t>Ⅰ</a:t>
            </a:r>
            <a:r>
              <a:rPr lang="zh-CN" sz="3200" b="0">
                <a:solidFill>
                  <a:schemeClr val="bg1"/>
                </a:solidFill>
                <a:latin typeface="黑体" panose="02010609060101010101" pitchFamily="49" charset="-122"/>
                <a:ea typeface="黑体" panose="02010609060101010101" pitchFamily="49" charset="-122"/>
                <a:cs typeface="黑体" panose="02010609060101010101" pitchFamily="49" charset="-122"/>
              </a:rPr>
              <a:t>卷高考</a:t>
            </a:r>
            <a:r>
              <a:rPr lang="en-US" sz="3200" b="0">
                <a:solidFill>
                  <a:schemeClr val="bg1"/>
                </a:solidFill>
                <a:latin typeface="黑体" panose="02010609060101010101" pitchFamily="49" charset="-122"/>
                <a:ea typeface="黑体" panose="02010609060101010101" pitchFamily="49" charset="-122"/>
                <a:cs typeface="黑体" panose="02010609060101010101" pitchFamily="49" charset="-122"/>
              </a:rPr>
              <a:t>·33</a:t>
            </a:r>
            <a:r>
              <a:rPr lang="zh-CN" sz="3200" b="0">
                <a:solidFill>
                  <a:schemeClr val="bg1"/>
                </a:solidFill>
                <a:latin typeface="黑体" panose="02010609060101010101" pitchFamily="49" charset="-122"/>
                <a:ea typeface="黑体" panose="02010609060101010101" pitchFamily="49" charset="-122"/>
                <a:cs typeface="黑体" panose="02010609060101010101" pitchFamily="49" charset="-122"/>
              </a:rPr>
              <a:t>）</a:t>
            </a:r>
            <a:r>
              <a:rPr lang="en-US" sz="3200" b="0">
                <a:solidFill>
                  <a:schemeClr val="bg1"/>
                </a:solidFill>
                <a:latin typeface="黑体" panose="02010609060101010101" pitchFamily="49" charset="-122"/>
                <a:ea typeface="黑体" panose="02010609060101010101" pitchFamily="49" charset="-122"/>
                <a:cs typeface="黑体" panose="02010609060101010101" pitchFamily="49" charset="-122"/>
              </a:rPr>
              <a:t>18</a:t>
            </a:r>
            <a:r>
              <a:rPr lang="zh-CN" sz="3200" b="0">
                <a:solidFill>
                  <a:schemeClr val="bg1"/>
                </a:solidFill>
                <a:latin typeface="黑体" panose="02010609060101010101" pitchFamily="49" charset="-122"/>
                <a:ea typeface="黑体" panose="02010609060101010101" pitchFamily="49" charset="-122"/>
                <a:cs typeface="黑体" panose="02010609060101010101" pitchFamily="49" charset="-122"/>
              </a:rPr>
              <a:t>世纪中叶，一位英国内阁成员在议会发言中说：“诸位都知道，媾和与开战的权力是由国王掌握的……我们的宪法始终表明，国王在决定和平与战争时有权利让议会参与，也有权利不让议会参与。没有哪位明智的国王真的会冒险不让议会参与。”这表明在当时的英国</a:t>
            </a:r>
            <a:r>
              <a:rPr lang="en-US" sz="3200" b="0">
                <a:solidFill>
                  <a:schemeClr val="bg1"/>
                </a:solidFill>
                <a:latin typeface="黑体" panose="02010609060101010101" pitchFamily="49" charset="-122"/>
                <a:ea typeface="黑体" panose="02010609060101010101" pitchFamily="49" charset="-122"/>
                <a:cs typeface="黑体" panose="02010609060101010101" pitchFamily="49" charset="-122"/>
              </a:rPr>
              <a:t>(</a:t>
            </a:r>
            <a:r>
              <a:rPr lang="zh-CN" sz="3200" b="0">
                <a:solidFill>
                  <a:schemeClr val="bg1"/>
                </a:solidFill>
                <a:latin typeface="黑体" panose="02010609060101010101" pitchFamily="49" charset="-122"/>
                <a:ea typeface="黑体" panose="02010609060101010101" pitchFamily="49" charset="-122"/>
                <a:cs typeface="黑体" panose="02010609060101010101" pitchFamily="49" charset="-122"/>
              </a:rPr>
              <a:t>　　</a:t>
            </a:r>
            <a:r>
              <a:rPr lang="en-US" sz="3200" b="0">
                <a:solidFill>
                  <a:schemeClr val="bg1"/>
                </a:solidFill>
                <a:latin typeface="黑体" panose="02010609060101010101" pitchFamily="49" charset="-122"/>
                <a:ea typeface="黑体" panose="02010609060101010101" pitchFamily="49" charset="-122"/>
                <a:cs typeface="黑体" panose="02010609060101010101" pitchFamily="49" charset="-122"/>
              </a:rPr>
              <a:t>)</a:t>
            </a:r>
            <a:endParaRPr lang="en-US" sz="3200" b="0">
              <a:solidFill>
                <a:schemeClr val="bg1"/>
              </a:solidFill>
              <a:latin typeface="黑体" panose="02010609060101010101" pitchFamily="49" charset="-122"/>
              <a:ea typeface="黑体" panose="02010609060101010101" pitchFamily="49" charset="-122"/>
              <a:cs typeface="黑体" panose="02010609060101010101" pitchFamily="49" charset="-122"/>
            </a:endParaRPr>
          </a:p>
          <a:p>
            <a:pPr marL="266700" indent="-266700"/>
            <a:r>
              <a:rPr lang="en-US" sz="3200" b="0">
                <a:solidFill>
                  <a:schemeClr val="bg1"/>
                </a:solidFill>
                <a:latin typeface="黑体" panose="02010609060101010101" pitchFamily="49" charset="-122"/>
                <a:ea typeface="黑体" panose="02010609060101010101" pitchFamily="49" charset="-122"/>
                <a:cs typeface="黑体" panose="02010609060101010101" pitchFamily="49" charset="-122"/>
              </a:rPr>
              <a:t>A</a:t>
            </a:r>
            <a:r>
              <a:rPr lang="zh-CN" sz="3200" b="0">
                <a:solidFill>
                  <a:schemeClr val="bg1"/>
                </a:solidFill>
                <a:latin typeface="黑体" panose="02010609060101010101" pitchFamily="49" charset="-122"/>
                <a:ea typeface="黑体" panose="02010609060101010101" pitchFamily="49" charset="-122"/>
                <a:cs typeface="黑体" panose="02010609060101010101" pitchFamily="49" charset="-122"/>
              </a:rPr>
              <a:t>．光荣革命成果受到侵蚀  </a:t>
            </a:r>
            <a:r>
              <a:rPr lang="en-US" sz="3200" b="0">
                <a:solidFill>
                  <a:schemeClr val="bg1"/>
                </a:solidFill>
                <a:latin typeface="黑体" panose="02010609060101010101" pitchFamily="49" charset="-122"/>
                <a:ea typeface="黑体" panose="02010609060101010101" pitchFamily="49" charset="-122"/>
                <a:cs typeface="黑体" panose="02010609060101010101" pitchFamily="49" charset="-122"/>
              </a:rPr>
              <a:t>	 B</a:t>
            </a:r>
            <a:r>
              <a:rPr lang="zh-CN" sz="3200" b="0">
                <a:solidFill>
                  <a:schemeClr val="bg1"/>
                </a:solidFill>
                <a:latin typeface="黑体" panose="02010609060101010101" pitchFamily="49" charset="-122"/>
                <a:ea typeface="黑体" panose="02010609060101010101" pitchFamily="49" charset="-122"/>
                <a:cs typeface="黑体" panose="02010609060101010101" pitchFamily="49" charset="-122"/>
              </a:rPr>
              <a:t>．立宪政体未能阻止国王专权</a:t>
            </a:r>
            <a:r>
              <a:rPr lang="en-US" sz="3200" b="0">
                <a:solidFill>
                  <a:schemeClr val="bg1"/>
                </a:solidFill>
                <a:latin typeface="黑体" panose="02010609060101010101" pitchFamily="49" charset="-122"/>
                <a:ea typeface="黑体" panose="02010609060101010101" pitchFamily="49" charset="-122"/>
                <a:cs typeface="黑体" panose="02010609060101010101" pitchFamily="49" charset="-122"/>
              </a:rPr>
              <a:t>C</a:t>
            </a:r>
            <a:r>
              <a:rPr lang="zh-CN" sz="3200" b="0">
                <a:solidFill>
                  <a:schemeClr val="bg1"/>
                </a:solidFill>
                <a:latin typeface="黑体" panose="02010609060101010101" pitchFamily="49" charset="-122"/>
                <a:ea typeface="黑体" panose="02010609060101010101" pitchFamily="49" charset="-122"/>
                <a:cs typeface="黑体" panose="02010609060101010101" pitchFamily="49" charset="-122"/>
              </a:rPr>
              <a:t>．内阁依旧为国王所控制    </a:t>
            </a:r>
            <a:r>
              <a:rPr lang="en-US" sz="3200" b="0">
                <a:solidFill>
                  <a:schemeClr val="bg1"/>
                </a:solidFill>
                <a:latin typeface="黑体" panose="02010609060101010101" pitchFamily="49" charset="-122"/>
                <a:ea typeface="黑体" panose="02010609060101010101" pitchFamily="49" charset="-122"/>
                <a:cs typeface="黑体" panose="02010609060101010101" pitchFamily="49" charset="-122"/>
              </a:rPr>
              <a:t>D</a:t>
            </a:r>
            <a:r>
              <a:rPr lang="zh-CN" sz="3200" b="0">
                <a:solidFill>
                  <a:schemeClr val="bg1"/>
                </a:solidFill>
                <a:latin typeface="黑体" panose="02010609060101010101" pitchFamily="49" charset="-122"/>
                <a:ea typeface="黑体" panose="02010609060101010101" pitchFamily="49" charset="-122"/>
                <a:cs typeface="黑体" panose="02010609060101010101" pitchFamily="49" charset="-122"/>
              </a:rPr>
              <a:t>．国王仍旧保留某些名义权力</a:t>
            </a:r>
            <a:endParaRPr lang="zh-CN" altLang="en-US" sz="3200" b="0">
              <a:solidFill>
                <a:schemeClr val="bg1"/>
              </a:solidFill>
              <a:latin typeface="黑体" panose="02010609060101010101" pitchFamily="49" charset="-122"/>
              <a:ea typeface="黑体" panose="02010609060101010101" pitchFamily="49" charset="-122"/>
              <a:cs typeface="黑体" panose="02010609060101010101" pitchFamily="49" charset="-122"/>
            </a:endParaRPr>
          </a:p>
        </p:txBody>
      </p:sp>
      <p:sp>
        <p:nvSpPr>
          <p:cNvPr id="2" name="文本框 1"/>
          <p:cNvSpPr txBox="1"/>
          <p:nvPr/>
        </p:nvSpPr>
        <p:spPr>
          <a:xfrm>
            <a:off x="439420" y="4213225"/>
            <a:ext cx="11313160" cy="2676525"/>
          </a:xfrm>
          <a:prstGeom prst="rect">
            <a:avLst/>
          </a:prstGeom>
          <a:noFill/>
          <a:ln w="9525">
            <a:noFill/>
          </a:ln>
        </p:spPr>
        <p:txBody>
          <a:bodyPr wrap="square">
            <a:spAutoFit/>
          </a:bodyPr>
          <a:p>
            <a:pPr marL="266700" indent="-266700"/>
            <a:r>
              <a:rPr lang="zh-CN" sz="2800" b="0">
                <a:solidFill>
                  <a:schemeClr val="bg1"/>
                </a:solidFill>
                <a:cs typeface="楷体_GB2312" charset="0"/>
              </a:rPr>
              <a:t>光荣革命后，国王的权力受到限制，并未完全剥夺，因此国王“也有权利不让议会参与”，这与光荣革命成果受到侵蚀无关，故</a:t>
            </a:r>
            <a:r>
              <a:rPr lang="en-US" sz="2800" b="0">
                <a:solidFill>
                  <a:schemeClr val="bg1"/>
                </a:solidFill>
                <a:latin typeface="Times New Roman" panose="02020603050405020304" pitchFamily="18" charset="0"/>
                <a:cs typeface="楷体_GB2312" charset="0"/>
              </a:rPr>
              <a:t>A</a:t>
            </a:r>
            <a:r>
              <a:rPr lang="zh-CN" sz="2800" b="0">
                <a:solidFill>
                  <a:schemeClr val="bg1"/>
                </a:solidFill>
                <a:cs typeface="楷体_GB2312" charset="0"/>
              </a:rPr>
              <a:t>项错误；“没有哪位明智的国王真的会冒险不让议会参与”，反映出国王已经不可能专权，故</a:t>
            </a:r>
            <a:r>
              <a:rPr lang="en-US" sz="2800" b="0">
                <a:solidFill>
                  <a:schemeClr val="bg1"/>
                </a:solidFill>
                <a:latin typeface="Times New Roman" panose="02020603050405020304" pitchFamily="18" charset="0"/>
                <a:cs typeface="楷体_GB2312" charset="0"/>
              </a:rPr>
              <a:t>B</a:t>
            </a:r>
            <a:r>
              <a:rPr lang="zh-CN" sz="2800" b="0">
                <a:solidFill>
                  <a:schemeClr val="bg1"/>
                </a:solidFill>
                <a:cs typeface="楷体_GB2312" charset="0"/>
              </a:rPr>
              <a:t>项错误；</a:t>
            </a:r>
            <a:r>
              <a:rPr lang="en-US" sz="2800" b="0">
                <a:solidFill>
                  <a:schemeClr val="bg1"/>
                </a:solidFill>
                <a:latin typeface="Times New Roman" panose="02020603050405020304" pitchFamily="18" charset="0"/>
                <a:cs typeface="楷体_GB2312" charset="0"/>
              </a:rPr>
              <a:t>18</a:t>
            </a:r>
            <a:r>
              <a:rPr lang="zh-CN" sz="2800" b="0">
                <a:solidFill>
                  <a:schemeClr val="bg1"/>
                </a:solidFill>
                <a:cs typeface="楷体_GB2312" charset="0"/>
              </a:rPr>
              <a:t>世纪中叶英国责任内阁制确立，内阁不对国王负责，故</a:t>
            </a:r>
            <a:r>
              <a:rPr lang="en-US" sz="2800" b="0">
                <a:solidFill>
                  <a:schemeClr val="bg1"/>
                </a:solidFill>
                <a:latin typeface="Times New Roman" panose="02020603050405020304" pitchFamily="18" charset="0"/>
                <a:cs typeface="楷体_GB2312" charset="0"/>
              </a:rPr>
              <a:t>C</a:t>
            </a:r>
            <a:r>
              <a:rPr lang="zh-CN" sz="2800" b="0">
                <a:solidFill>
                  <a:schemeClr val="bg1"/>
                </a:solidFill>
                <a:cs typeface="楷体_GB2312" charset="0"/>
              </a:rPr>
              <a:t>项错误；材料反映出国王仍然保留“媾和与开战的权力”等某些名义权力，故</a:t>
            </a:r>
            <a:r>
              <a:rPr lang="en-US" sz="2800" b="0">
                <a:solidFill>
                  <a:schemeClr val="bg1"/>
                </a:solidFill>
                <a:latin typeface="Times New Roman" panose="02020603050405020304" pitchFamily="18" charset="0"/>
                <a:cs typeface="楷体_GB2312" charset="0"/>
              </a:rPr>
              <a:t>D</a:t>
            </a:r>
            <a:r>
              <a:rPr lang="zh-CN" sz="2800" b="0">
                <a:solidFill>
                  <a:schemeClr val="bg1"/>
                </a:solidFill>
                <a:cs typeface="楷体_GB2312" charset="0"/>
              </a:rPr>
              <a:t>项正确。</a:t>
            </a:r>
            <a:endParaRPr lang="zh-CN" altLang="en-US" sz="2800" b="0">
              <a:solidFill>
                <a:schemeClr val="bg1"/>
              </a:solidFill>
              <a:cs typeface="楷体_GB2312" charset="0"/>
            </a:endParaRPr>
          </a:p>
        </p:txBody>
      </p:sp>
      <p:pic>
        <p:nvPicPr>
          <p:cNvPr id="4" name="图片 3"/>
          <p:cNvPicPr/>
          <p:nvPr/>
        </p:nvPicPr>
        <p:blipFill>
          <a:blip r:embed="rId1"/>
          <a:stretch>
            <a:fillRect/>
          </a:stretch>
        </p:blipFill>
        <p:spPr>
          <a:xfrm>
            <a:off x="439420" y="5112385"/>
            <a:ext cx="87630" cy="76200"/>
          </a:xfrm>
          <a:prstGeom prst="rect">
            <a:avLst/>
          </a:prstGeom>
          <a:noFill/>
          <a:ln w="9525">
            <a:noFill/>
          </a:ln>
        </p:spPr>
      </p:pic>
      <p:pic>
        <p:nvPicPr>
          <p:cNvPr id="38" name="图片 37"/>
          <p:cNvPicPr>
            <a:picLocks noChangeAspect="1"/>
          </p:cNvPicPr>
          <p:nvPr/>
        </p:nvPicPr>
        <p:blipFill>
          <a:blip r:embed="rId2">
            <a:clrChange>
              <a:clrFrom>
                <a:srgbClr val="000000">
                  <a:alpha val="100000"/>
                </a:srgbClr>
              </a:clrFrom>
              <a:clrTo>
                <a:srgbClr val="000000">
                  <a:alpha val="100000"/>
                  <a:alpha val="0"/>
                </a:srgbClr>
              </a:clrTo>
            </a:clrChange>
          </a:blip>
          <a:stretch>
            <a:fillRect/>
          </a:stretch>
        </p:blipFill>
        <p:spPr>
          <a:xfrm>
            <a:off x="5753735" y="3453130"/>
            <a:ext cx="606425" cy="60642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1" y="591765"/>
            <a:ext cx="6911787" cy="707886"/>
          </a:xfrm>
          <a:prstGeom prst="rect">
            <a:avLst/>
          </a:prstGeom>
          <a:solidFill>
            <a:schemeClr val="tx1">
              <a:alpha val="73000"/>
            </a:schemeClr>
          </a:solidFill>
        </p:spPr>
        <p:txBody>
          <a:bodyPr wrap="square" rtlCol="0">
            <a:spAutoFit/>
          </a:bodyPr>
          <a:lstStyle/>
          <a:p>
            <a:pPr algn="ctr"/>
            <a:r>
              <a:rPr lang="zh-CN" altLang="en-US" sz="4000" b="1" dirty="0" smtClean="0">
                <a:solidFill>
                  <a:schemeClr val="bg1">
                    <a:lumMod val="50000"/>
                  </a:schemeClr>
                </a:solidFill>
              </a:rPr>
              <a:t>一、君主立宪制确立的背景</a:t>
            </a:r>
            <a:endParaRPr lang="zh-CN" altLang="en-US" sz="4000" b="1" dirty="0">
              <a:solidFill>
                <a:schemeClr val="bg1">
                  <a:lumMod val="50000"/>
                </a:schemeClr>
              </a:solidFill>
            </a:endParaRPr>
          </a:p>
        </p:txBody>
      </p:sp>
      <p:sp>
        <p:nvSpPr>
          <p:cNvPr id="6" name="TextBox 2"/>
          <p:cNvSpPr txBox="1"/>
          <p:nvPr/>
        </p:nvSpPr>
        <p:spPr>
          <a:xfrm>
            <a:off x="8778658" y="601501"/>
            <a:ext cx="2873015" cy="645160"/>
          </a:xfrm>
          <a:prstGeom prst="rect">
            <a:avLst/>
          </a:prstGeom>
          <a:solidFill>
            <a:schemeClr val="tx1">
              <a:alpha val="73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dirty="0" smtClean="0">
                <a:solidFill>
                  <a:schemeClr val="bg1">
                    <a:lumMod val="50000"/>
                  </a:schemeClr>
                </a:solidFill>
              </a:rPr>
              <a:t>1.</a:t>
            </a:r>
            <a:r>
              <a:rPr lang="zh-CN" altLang="en-US" sz="3600" b="1" dirty="0" smtClean="0">
                <a:solidFill>
                  <a:schemeClr val="bg1">
                    <a:lumMod val="50000"/>
                  </a:schemeClr>
                </a:solidFill>
              </a:rPr>
              <a:t>《大宪章》</a:t>
            </a:r>
            <a:endParaRPr lang="zh-CN" altLang="en-US" sz="3600" b="1" dirty="0">
              <a:solidFill>
                <a:schemeClr val="bg1">
                  <a:lumMod val="50000"/>
                </a:schemeClr>
              </a:solidFill>
            </a:endParaRPr>
          </a:p>
        </p:txBody>
      </p:sp>
      <p:sp>
        <p:nvSpPr>
          <p:cNvPr id="7" name="TextBox 10"/>
          <p:cNvSpPr txBox="1"/>
          <p:nvPr/>
        </p:nvSpPr>
        <p:spPr>
          <a:xfrm>
            <a:off x="246020" y="4121819"/>
            <a:ext cx="4804747" cy="15684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buFont typeface="+mj-ea"/>
              <a:buNone/>
            </a:pPr>
            <a:r>
              <a:rPr lang="zh-CN" altLang="en-US" sz="3200" b="1" dirty="0" smtClean="0">
                <a:solidFill>
                  <a:schemeClr val="bg1">
                    <a:lumMod val="50000"/>
                  </a:schemeClr>
                </a:solidFill>
              </a:rPr>
              <a:t>（</a:t>
            </a:r>
            <a:r>
              <a:rPr lang="en-US" altLang="zh-CN" sz="3200" b="1" dirty="0" smtClean="0">
                <a:solidFill>
                  <a:schemeClr val="bg1">
                    <a:lumMod val="50000"/>
                  </a:schemeClr>
                </a:solidFill>
              </a:rPr>
              <a:t>1</a:t>
            </a:r>
            <a:r>
              <a:rPr lang="zh-CN" altLang="en-US" sz="3200" b="1" dirty="0" smtClean="0">
                <a:solidFill>
                  <a:schemeClr val="bg1">
                    <a:lumMod val="50000"/>
                  </a:schemeClr>
                </a:solidFill>
              </a:rPr>
              <a:t>）背景：</a:t>
            </a:r>
            <a:r>
              <a:rPr lang="zh-CN" altLang="en-US" sz="3200" b="1" dirty="0" smtClean="0">
                <a:solidFill>
                  <a:schemeClr val="accent6">
                    <a:lumMod val="60000"/>
                    <a:lumOff val="40000"/>
                  </a:schemeClr>
                </a:solidFill>
              </a:rPr>
              <a:t>中世纪</a:t>
            </a:r>
            <a:r>
              <a:rPr lang="zh-CN" altLang="en-US" sz="3200" b="1" dirty="0" smtClean="0">
                <a:solidFill>
                  <a:schemeClr val="bg1">
                    <a:lumMod val="50000"/>
                  </a:schemeClr>
                </a:solidFill>
              </a:rPr>
              <a:t>后期，英国国王不断削弱封建割据，加强中央集权。</a:t>
            </a:r>
            <a:endParaRPr lang="zh-CN" altLang="en-US" sz="3200" b="1" dirty="0">
              <a:solidFill>
                <a:schemeClr val="bg1">
                  <a:lumMod val="50000"/>
                </a:schemeClr>
              </a:solidFill>
            </a:endParaRPr>
          </a:p>
        </p:txBody>
      </p:sp>
      <p:sp>
        <p:nvSpPr>
          <p:cNvPr id="4" name="矩形 3"/>
          <p:cNvSpPr/>
          <p:nvPr/>
        </p:nvSpPr>
        <p:spPr>
          <a:xfrm>
            <a:off x="6757703" y="4368040"/>
            <a:ext cx="4586288" cy="1077218"/>
          </a:xfrm>
          <a:prstGeom prst="rect">
            <a:avLst/>
          </a:prstGeom>
        </p:spPr>
        <p:txBody>
          <a:bodyPr wrap="square">
            <a:spAutoFit/>
          </a:bodyPr>
          <a:lstStyle/>
          <a:p>
            <a:r>
              <a:rPr lang="zh-CN" altLang="en-US" sz="3200" b="1" dirty="0" smtClean="0">
                <a:solidFill>
                  <a:srgbClr val="3F3F3F">
                    <a:lumMod val="50000"/>
                  </a:srgbClr>
                </a:solidFill>
              </a:rPr>
              <a:t>使</a:t>
            </a:r>
            <a:r>
              <a:rPr lang="zh-CN" altLang="en-US" sz="3200" b="1" dirty="0">
                <a:solidFill>
                  <a:schemeClr val="accent6">
                    <a:lumMod val="60000"/>
                    <a:lumOff val="40000"/>
                  </a:schemeClr>
                </a:solidFill>
              </a:rPr>
              <a:t>国王</a:t>
            </a:r>
            <a:r>
              <a:rPr lang="zh-CN" altLang="en-US" sz="3200" b="1" dirty="0">
                <a:solidFill>
                  <a:srgbClr val="3F3F3F">
                    <a:lumMod val="50000"/>
                  </a:srgbClr>
                </a:solidFill>
              </a:rPr>
              <a:t>与</a:t>
            </a:r>
            <a:r>
              <a:rPr lang="zh-CN" altLang="en-US" sz="3200" b="1" dirty="0">
                <a:solidFill>
                  <a:schemeClr val="accent6">
                    <a:lumMod val="60000"/>
                    <a:lumOff val="40000"/>
                  </a:schemeClr>
                </a:solidFill>
              </a:rPr>
              <a:t>封建贵族及市民阶层</a:t>
            </a:r>
            <a:r>
              <a:rPr lang="zh-CN" altLang="en-US" sz="3200" b="1" dirty="0">
                <a:solidFill>
                  <a:srgbClr val="3F3F3F">
                    <a:lumMod val="50000"/>
                  </a:srgbClr>
                </a:solidFill>
              </a:rPr>
              <a:t>的矛盾逐渐尖锐。</a:t>
            </a:r>
            <a:endParaRPr lang="zh-CN" altLang="en-US" dirty="0"/>
          </a:p>
        </p:txBody>
      </p:sp>
      <p:sp>
        <p:nvSpPr>
          <p:cNvPr id="8" name="右箭头 7"/>
          <p:cNvSpPr/>
          <p:nvPr/>
        </p:nvSpPr>
        <p:spPr>
          <a:xfrm>
            <a:off x="5521414" y="4570472"/>
            <a:ext cx="927847" cy="6723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线形标注 2 15"/>
          <p:cNvSpPr/>
          <p:nvPr/>
        </p:nvSpPr>
        <p:spPr>
          <a:xfrm>
            <a:off x="5050790" y="1596390"/>
            <a:ext cx="7141210" cy="2771775"/>
          </a:xfrm>
          <a:prstGeom prst="borderCallout2">
            <a:avLst>
              <a:gd name="adj1" fmla="val 18750"/>
              <a:gd name="adj2" fmla="val -8333"/>
              <a:gd name="adj3" fmla="val 18750"/>
              <a:gd name="adj4" fmla="val -16667"/>
              <a:gd name="adj5" fmla="val 96449"/>
              <a:gd name="adj6" fmla="val -30108"/>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sz="3200" dirty="0">
                <a:solidFill>
                  <a:schemeClr val="tx1"/>
                </a:solidFill>
                <a:latin typeface="黑体" panose="02010609060101010101" pitchFamily="49" charset="-122"/>
                <a:ea typeface="黑体" panose="02010609060101010101" pitchFamily="49" charset="-122"/>
                <a:cs typeface="黑体" panose="02010609060101010101" pitchFamily="49" charset="-122"/>
              </a:rPr>
              <a:t>封建割据带来的战争，天主教对人民思想的禁锢，造成科技和生产力发展停滞，人民生活在毫无希望的痛苦中，所以中世纪或者中世纪早期在欧美普遍被称作“黑暗时代”</a:t>
            </a:r>
            <a:r>
              <a:rPr lang="zh-CN" sz="3200" dirty="0">
                <a:solidFill>
                  <a:schemeClr val="tx1"/>
                </a:solidFill>
                <a:latin typeface="黑体" panose="02010609060101010101" pitchFamily="49" charset="-122"/>
                <a:ea typeface="黑体" panose="02010609060101010101" pitchFamily="49" charset="-122"/>
                <a:cs typeface="黑体" panose="02010609060101010101" pitchFamily="49" charset="-122"/>
              </a:rPr>
              <a:t>。</a:t>
            </a:r>
            <a:endParaRPr lang="zh-CN" sz="32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18" name="灯片编号占位符 17"/>
          <p:cNvSpPr>
            <a:spLocks noGrp="1"/>
          </p:cNvSpPr>
          <p:nvPr>
            <p:ph type="sldNum" sz="quarter" idx="12"/>
          </p:nvPr>
        </p:nvSpPr>
        <p:spPr/>
        <p:txBody>
          <a:bodyPr/>
          <a:lstStyle/>
          <a:p>
            <a:fld id="{E4A17B91-3BF1-49FA-8556-7772634DBF89}" type="slidenum">
              <a:rPr lang="zh-CN" altLang="en-US" smtClean="0"/>
            </a:fld>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grpId="1" nodeType="clickEffect">
                                  <p:stCondLst>
                                    <p:cond delay="0"/>
                                  </p:stCondLst>
                                  <p:childTnLst>
                                    <p:animEffect transition="out" filter="wipe(down)">
                                      <p:cBhvr>
                                        <p:cTn id="10" dur="500"/>
                                        <p:tgtEl>
                                          <p:spTgt spid="16"/>
                                        </p:tgtEl>
                                      </p:cBhvr>
                                    </p:animEffect>
                                    <p:set>
                                      <p:cBhvr>
                                        <p:cTn id="11" dur="1" fill="hold">
                                          <p:stCondLst>
                                            <p:cond delay="499"/>
                                          </p:stCondLst>
                                        </p:cTn>
                                        <p:tgtEl>
                                          <p:spTgt spid="1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bldLvl="0" animBg="1"/>
      <p:bldP spid="16" grpId="0" bldLvl="0" animBg="1"/>
      <p:bldP spid="1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E4A17B91-3BF1-49FA-8556-7772634DBF89}" type="slidenum">
              <a:rPr lang="zh-CN" altLang="en-US" smtClean="0"/>
            </a:fld>
            <a:endParaRPr lang="zh-CN" altLang="en-US"/>
          </a:p>
        </p:txBody>
      </p:sp>
      <p:sp>
        <p:nvSpPr>
          <p:cNvPr id="3" name="TextBox 4"/>
          <p:cNvSpPr txBox="1"/>
          <p:nvPr/>
        </p:nvSpPr>
        <p:spPr>
          <a:xfrm>
            <a:off x="634533" y="1703982"/>
            <a:ext cx="7758696"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u="sng" dirty="0" smtClean="0">
                <a:solidFill>
                  <a:schemeClr val="accent6">
                    <a:lumMod val="60000"/>
                    <a:lumOff val="40000"/>
                  </a:schemeClr>
                </a:solidFill>
              </a:rPr>
              <a:t>1215</a:t>
            </a:r>
            <a:r>
              <a:rPr lang="zh-CN" altLang="en-US" sz="3600" b="1" u="sng" dirty="0" smtClean="0">
                <a:solidFill>
                  <a:schemeClr val="accent6">
                    <a:lumMod val="60000"/>
                    <a:lumOff val="40000"/>
                  </a:schemeClr>
                </a:solidFill>
              </a:rPr>
              <a:t>年</a:t>
            </a:r>
            <a:r>
              <a:rPr lang="zh-CN" altLang="en-US" sz="3600" b="1" dirty="0" smtClean="0">
                <a:solidFill>
                  <a:schemeClr val="bg1"/>
                </a:solidFill>
              </a:rPr>
              <a:t>，贵族迫使英王签署</a:t>
            </a:r>
            <a:r>
              <a:rPr lang="en-US" altLang="zh-CN" sz="3600" b="1" dirty="0" smtClean="0">
                <a:solidFill>
                  <a:schemeClr val="accent6">
                    <a:lumMod val="60000"/>
                    <a:lumOff val="40000"/>
                  </a:schemeClr>
                </a:solidFill>
              </a:rPr>
              <a:t>《</a:t>
            </a:r>
            <a:r>
              <a:rPr lang="zh-CN" altLang="en-US" sz="3600" b="1" dirty="0" smtClean="0">
                <a:solidFill>
                  <a:schemeClr val="accent6">
                    <a:lumMod val="60000"/>
                    <a:lumOff val="40000"/>
                  </a:schemeClr>
                </a:solidFill>
              </a:rPr>
              <a:t>大宪章</a:t>
            </a:r>
            <a:r>
              <a:rPr lang="en-US" altLang="zh-CN" sz="3600" b="1" dirty="0" smtClean="0">
                <a:solidFill>
                  <a:schemeClr val="accent6">
                    <a:lumMod val="60000"/>
                    <a:lumOff val="40000"/>
                  </a:schemeClr>
                </a:solidFill>
              </a:rPr>
              <a:t>》</a:t>
            </a:r>
            <a:endParaRPr lang="zh-CN" altLang="en-US" sz="3600" b="1" dirty="0">
              <a:solidFill>
                <a:schemeClr val="accent6">
                  <a:lumMod val="60000"/>
                  <a:lumOff val="40000"/>
                </a:schemeClr>
              </a:solidFill>
            </a:endParaRPr>
          </a:p>
        </p:txBody>
      </p:sp>
      <p:sp>
        <p:nvSpPr>
          <p:cNvPr id="4" name="TextBox 6"/>
          <p:cNvSpPr txBox="1"/>
          <p:nvPr/>
        </p:nvSpPr>
        <p:spPr>
          <a:xfrm>
            <a:off x="9663595" y="1721367"/>
            <a:ext cx="2040720"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600" b="1" dirty="0" smtClean="0">
                <a:solidFill>
                  <a:schemeClr val="bg1"/>
                </a:solidFill>
              </a:rPr>
              <a:t>限制王权</a:t>
            </a:r>
            <a:endParaRPr lang="zh-CN" altLang="en-US" sz="3600" b="1" dirty="0">
              <a:solidFill>
                <a:schemeClr val="bg1"/>
              </a:solidFill>
            </a:endParaRPr>
          </a:p>
        </p:txBody>
      </p:sp>
      <p:sp>
        <p:nvSpPr>
          <p:cNvPr id="5" name="右箭头 4"/>
          <p:cNvSpPr/>
          <p:nvPr/>
        </p:nvSpPr>
        <p:spPr>
          <a:xfrm>
            <a:off x="8791953" y="1768869"/>
            <a:ext cx="726142" cy="551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rotWithShape="1">
          <a:blip r:embed="rId1">
            <a:extLst>
              <a:ext uri="{28A0092B-C50C-407E-A947-70E740481C1C}">
                <a14:useLocalDpi xmlns:a14="http://schemas.microsoft.com/office/drawing/2010/main" val="0"/>
              </a:ext>
            </a:extLst>
          </a:blip>
          <a:srcRect b="14763"/>
          <a:stretch>
            <a:fillRect/>
          </a:stretch>
        </p:blipFill>
        <p:spPr bwMode="auto">
          <a:xfrm>
            <a:off x="2020187" y="2580355"/>
            <a:ext cx="6957709" cy="3568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323727" y="6273225"/>
            <a:ext cx="3657600" cy="584775"/>
          </a:xfrm>
          <a:prstGeom prst="rect">
            <a:avLst/>
          </a:prstGeom>
          <a:noFill/>
        </p:spPr>
        <p:txBody>
          <a:bodyPr wrap="square" rtlCol="0">
            <a:spAutoFit/>
          </a:bodyPr>
          <a:lstStyle/>
          <a:p>
            <a:r>
              <a:rPr lang="en-US" altLang="zh-CN" sz="3200" b="1" dirty="0" smtClean="0">
                <a:solidFill>
                  <a:schemeClr val="bg1"/>
                </a:solidFill>
                <a:latin typeface="+mn-ea"/>
              </a:rPr>
              <a:t>《</a:t>
            </a:r>
            <a:r>
              <a:rPr lang="zh-CN" altLang="en-US" sz="3200" b="1" dirty="0" smtClean="0">
                <a:solidFill>
                  <a:schemeClr val="bg1"/>
                </a:solidFill>
                <a:latin typeface="+mn-ea"/>
              </a:rPr>
              <a:t>大宪章</a:t>
            </a:r>
            <a:r>
              <a:rPr lang="en-US" altLang="zh-CN" sz="3200" b="1" dirty="0" smtClean="0">
                <a:solidFill>
                  <a:schemeClr val="bg1"/>
                </a:solidFill>
                <a:latin typeface="+mn-ea"/>
              </a:rPr>
              <a:t>》</a:t>
            </a:r>
            <a:r>
              <a:rPr lang="zh-CN" altLang="en-US" sz="3200" b="1" dirty="0" smtClean="0">
                <a:solidFill>
                  <a:schemeClr val="bg1"/>
                </a:solidFill>
                <a:latin typeface="+mn-ea"/>
              </a:rPr>
              <a:t>签署地</a:t>
            </a:r>
            <a:endParaRPr lang="zh-CN" altLang="en-US" sz="3200" b="1" dirty="0">
              <a:solidFill>
                <a:schemeClr val="bg1"/>
              </a:solidFill>
              <a:latin typeface="+mn-ea"/>
            </a:endParaRPr>
          </a:p>
        </p:txBody>
      </p:sp>
      <p:sp>
        <p:nvSpPr>
          <p:cNvPr id="6" name="矩形 5"/>
          <p:cNvSpPr/>
          <p:nvPr/>
        </p:nvSpPr>
        <p:spPr>
          <a:xfrm>
            <a:off x="9176059" y="591765"/>
            <a:ext cx="2507615" cy="706755"/>
          </a:xfrm>
          <a:prstGeom prst="rect">
            <a:avLst/>
          </a:prstGeom>
          <a:solidFill>
            <a:schemeClr val="tx1">
              <a:alpha val="71000"/>
            </a:schemeClr>
          </a:solidFill>
        </p:spPr>
        <p:txBody>
          <a:bodyPr wrap="none">
            <a:spAutoFit/>
          </a:bodyPr>
          <a:lstStyle/>
          <a:p>
            <a:pPr indent="0">
              <a:buFont typeface="+mj-ea"/>
              <a:buNone/>
            </a:pPr>
            <a:r>
              <a:rPr lang="zh-CN" altLang="en-US" sz="4000" b="1" dirty="0" smtClean="0">
                <a:solidFill>
                  <a:srgbClr val="3F3F3F"/>
                </a:solidFill>
              </a:rPr>
              <a:t>（</a:t>
            </a:r>
            <a:r>
              <a:rPr lang="en-US" altLang="zh-CN" sz="4000" b="1" dirty="0" smtClean="0">
                <a:solidFill>
                  <a:srgbClr val="3F3F3F"/>
                </a:solidFill>
              </a:rPr>
              <a:t>2</a:t>
            </a:r>
            <a:r>
              <a:rPr lang="zh-CN" altLang="en-US" sz="4000" b="1" dirty="0" smtClean="0">
                <a:solidFill>
                  <a:srgbClr val="3F3F3F"/>
                </a:solidFill>
              </a:rPr>
              <a:t>）制定</a:t>
            </a:r>
            <a:endParaRPr lang="zh-CN" altLang="en-US" sz="2400" dirty="0"/>
          </a:p>
        </p:txBody>
      </p:sp>
      <p:sp>
        <p:nvSpPr>
          <p:cNvPr id="12" name="TextBox 11"/>
          <p:cNvSpPr txBox="1"/>
          <p:nvPr/>
        </p:nvSpPr>
        <p:spPr>
          <a:xfrm>
            <a:off x="321310" y="591820"/>
            <a:ext cx="3188335" cy="706755"/>
          </a:xfrm>
          <a:prstGeom prst="rect">
            <a:avLst/>
          </a:prstGeom>
          <a:solidFill>
            <a:schemeClr val="tx1">
              <a:alpha val="76000"/>
            </a:schemeClr>
          </a:solidFill>
        </p:spPr>
        <p:txBody>
          <a:bodyPr wrap="square" rtlCol="0">
            <a:spAutoFit/>
          </a:bodyPr>
          <a:lstStyle/>
          <a:p>
            <a:r>
              <a:rPr lang="en-US" altLang="zh-CN" sz="4000" b="1" dirty="0" smtClean="0">
                <a:solidFill>
                  <a:schemeClr val="bg1">
                    <a:lumMod val="50000"/>
                  </a:schemeClr>
                </a:solidFill>
                <a:latin typeface="+mn-ea"/>
              </a:rPr>
              <a:t>1.《</a:t>
            </a:r>
            <a:r>
              <a:rPr lang="zh-CN" altLang="en-US" sz="4000" b="1" dirty="0" smtClean="0">
                <a:solidFill>
                  <a:schemeClr val="bg1">
                    <a:lumMod val="50000"/>
                  </a:schemeClr>
                </a:solidFill>
                <a:latin typeface="+mn-ea"/>
              </a:rPr>
              <a:t>大宪章</a:t>
            </a:r>
            <a:r>
              <a:rPr lang="en-US" altLang="zh-CN" sz="4000" b="1" dirty="0" smtClean="0">
                <a:solidFill>
                  <a:schemeClr val="bg1">
                    <a:lumMod val="50000"/>
                  </a:schemeClr>
                </a:solidFill>
                <a:latin typeface="+mn-ea"/>
              </a:rPr>
              <a:t>》</a:t>
            </a:r>
            <a:endParaRPr lang="en-US" altLang="zh-CN" sz="4000" b="1" dirty="0" smtClean="0">
              <a:solidFill>
                <a:schemeClr val="bg1">
                  <a:lumMod val="50000"/>
                </a:schemeClr>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7" grpId="0"/>
      <p:bldP spid="6"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fld id="{E4A17B91-3BF1-49FA-8556-7772634DBF89}" type="slidenum">
              <a:rPr lang="zh-CN" altLang="en-US" smtClean="0"/>
            </a:fld>
            <a:endParaRPr lang="zh-CN" altLang="en-US"/>
          </a:p>
        </p:txBody>
      </p:sp>
      <p:sp>
        <p:nvSpPr>
          <p:cNvPr id="4" name="矩形 3"/>
          <p:cNvSpPr/>
          <p:nvPr/>
        </p:nvSpPr>
        <p:spPr>
          <a:xfrm>
            <a:off x="142240" y="1824355"/>
            <a:ext cx="2187575" cy="748030"/>
          </a:xfrm>
          <a:prstGeom prst="rect">
            <a:avLst/>
          </a:prstGeom>
          <a:ln>
            <a:solidFill>
              <a:srgbClr val="0070C0"/>
            </a:solidFill>
          </a:ln>
        </p:spPr>
        <p:style>
          <a:lnRef idx="2">
            <a:schemeClr val="dk1">
              <a:shade val="50000"/>
            </a:schemeClr>
          </a:lnRef>
          <a:fillRef idx="1">
            <a:schemeClr val="dk1"/>
          </a:fillRef>
          <a:effectRef idx="0">
            <a:schemeClr val="dk1"/>
          </a:effectRef>
          <a:fontRef idx="minor">
            <a:schemeClr val="lt1"/>
          </a:fontRef>
        </p:style>
        <p:txBody>
          <a:bodyPr rtlCol="0" anchor="ctr"/>
          <a:p>
            <a:pPr algn="ctr"/>
            <a:r>
              <a:rPr lang="zh-CN" altLang="en-US" sz="3600"/>
              <a:t>《大宪章》</a:t>
            </a:r>
            <a:endParaRPr lang="zh-CN" altLang="en-US" sz="3600"/>
          </a:p>
        </p:txBody>
      </p:sp>
      <p:cxnSp>
        <p:nvCxnSpPr>
          <p:cNvPr id="5" name="直接连接符 4"/>
          <p:cNvCxnSpPr>
            <a:stCxn id="4" idx="2"/>
          </p:cNvCxnSpPr>
          <p:nvPr/>
        </p:nvCxnSpPr>
        <p:spPr>
          <a:xfrm>
            <a:off x="1236345" y="2572385"/>
            <a:ext cx="0" cy="537845"/>
          </a:xfrm>
          <a:prstGeom prst="line">
            <a:avLst/>
          </a:prstGeom>
          <a:ln w="60325">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41605" y="3110230"/>
            <a:ext cx="2188210" cy="1583055"/>
          </a:xfrm>
          <a:prstGeom prst="rect">
            <a:avLst/>
          </a:prstGeom>
          <a:ln>
            <a:solidFill>
              <a:srgbClr val="0070C0"/>
            </a:solidFill>
          </a:ln>
        </p:spPr>
        <p:style>
          <a:lnRef idx="2">
            <a:schemeClr val="dk1">
              <a:shade val="50000"/>
            </a:schemeClr>
          </a:lnRef>
          <a:fillRef idx="1">
            <a:schemeClr val="dk1"/>
          </a:fillRef>
          <a:effectRef idx="0">
            <a:schemeClr val="dk1"/>
          </a:effectRef>
          <a:fontRef idx="minor">
            <a:schemeClr val="lt1"/>
          </a:fontRef>
        </p:style>
        <p:txBody>
          <a:bodyPr rtlCol="0" anchor="ctr"/>
          <a:p>
            <a:pPr algn="ctr"/>
            <a:r>
              <a:rPr lang="zh-CN" altLang="en-US" sz="3600"/>
              <a:t>列明一些有利于贵族的权利</a:t>
            </a:r>
            <a:endParaRPr lang="zh-CN" altLang="en-US" sz="3600"/>
          </a:p>
        </p:txBody>
      </p:sp>
      <p:sp>
        <p:nvSpPr>
          <p:cNvPr id="8" name="右箭头 7"/>
          <p:cNvSpPr/>
          <p:nvPr/>
        </p:nvSpPr>
        <p:spPr>
          <a:xfrm>
            <a:off x="2329815" y="3472815"/>
            <a:ext cx="736600" cy="636905"/>
          </a:xfrm>
          <a:prstGeom prst="rightArrow">
            <a:avLst/>
          </a:prstGeom>
          <a:gradFill>
            <a:gsLst>
              <a:gs pos="0">
                <a:srgbClr val="007BD3"/>
              </a:gs>
              <a:gs pos="100000">
                <a:srgbClr val="0343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3066415" y="3215005"/>
            <a:ext cx="2801620" cy="1374140"/>
          </a:xfrm>
          <a:prstGeom prst="rect">
            <a:avLst/>
          </a:prstGeom>
          <a:ln>
            <a:solidFill>
              <a:srgbClr val="0070C0"/>
            </a:solidFill>
          </a:ln>
        </p:spPr>
        <p:style>
          <a:lnRef idx="2">
            <a:schemeClr val="dk1">
              <a:shade val="50000"/>
            </a:schemeClr>
          </a:lnRef>
          <a:fillRef idx="1">
            <a:schemeClr val="dk1"/>
          </a:fillRef>
          <a:effectRef idx="0">
            <a:schemeClr val="dk1"/>
          </a:effectRef>
          <a:fontRef idx="minor">
            <a:schemeClr val="lt1"/>
          </a:fontRef>
        </p:style>
        <p:txBody>
          <a:bodyPr rtlCol="0" anchor="ctr"/>
          <a:p>
            <a:pPr algn="ctr"/>
            <a:r>
              <a:rPr lang="zh-CN" altLang="en-US" sz="3600"/>
              <a:t>亨利三世撕毁《大宪章》</a:t>
            </a:r>
            <a:endParaRPr lang="zh-CN" altLang="en-US" sz="3600"/>
          </a:p>
        </p:txBody>
      </p:sp>
      <p:sp>
        <p:nvSpPr>
          <p:cNvPr id="13" name="右箭头 12"/>
          <p:cNvSpPr/>
          <p:nvPr/>
        </p:nvSpPr>
        <p:spPr>
          <a:xfrm>
            <a:off x="5868035" y="3583940"/>
            <a:ext cx="736600" cy="636905"/>
          </a:xfrm>
          <a:prstGeom prst="rightArrow">
            <a:avLst/>
          </a:prstGeom>
          <a:gradFill>
            <a:gsLst>
              <a:gs pos="0">
                <a:srgbClr val="007BD3"/>
              </a:gs>
              <a:gs pos="100000">
                <a:srgbClr val="0343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a:off x="6604635" y="3110865"/>
            <a:ext cx="3030855" cy="1691640"/>
          </a:xfrm>
          <a:prstGeom prst="rect">
            <a:avLst/>
          </a:prstGeom>
          <a:ln>
            <a:solidFill>
              <a:srgbClr val="0070C0"/>
            </a:solidFill>
          </a:ln>
        </p:spPr>
        <p:style>
          <a:lnRef idx="2">
            <a:schemeClr val="dk1">
              <a:shade val="50000"/>
            </a:schemeClr>
          </a:lnRef>
          <a:fillRef idx="1">
            <a:schemeClr val="dk1"/>
          </a:fillRef>
          <a:effectRef idx="0">
            <a:schemeClr val="dk1"/>
          </a:effectRef>
          <a:fontRef idx="minor">
            <a:schemeClr val="lt1"/>
          </a:fontRef>
        </p:style>
        <p:txBody>
          <a:bodyPr rtlCol="0" anchor="ctr"/>
          <a:p>
            <a:pPr algn="ctr"/>
            <a:r>
              <a:rPr lang="en-US" altLang="zh-CN" sz="3600"/>
              <a:t>1264</a:t>
            </a:r>
            <a:r>
              <a:rPr lang="zh-CN" altLang="en-US" sz="3600"/>
              <a:t>年，孟福尔击败国王，控制朝政</a:t>
            </a:r>
            <a:endParaRPr lang="zh-CN" altLang="en-US" sz="3600"/>
          </a:p>
        </p:txBody>
      </p:sp>
      <p:sp>
        <p:nvSpPr>
          <p:cNvPr id="16" name="右箭头 15"/>
          <p:cNvSpPr/>
          <p:nvPr/>
        </p:nvSpPr>
        <p:spPr>
          <a:xfrm>
            <a:off x="9635490" y="3583305"/>
            <a:ext cx="736600" cy="636905"/>
          </a:xfrm>
          <a:prstGeom prst="rightArrow">
            <a:avLst/>
          </a:prstGeom>
          <a:gradFill>
            <a:gsLst>
              <a:gs pos="0">
                <a:srgbClr val="007BD3"/>
              </a:gs>
              <a:gs pos="100000">
                <a:srgbClr val="0343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矩形 17"/>
          <p:cNvSpPr/>
          <p:nvPr/>
        </p:nvSpPr>
        <p:spPr>
          <a:xfrm>
            <a:off x="10372090" y="3110230"/>
            <a:ext cx="1669415" cy="1691005"/>
          </a:xfrm>
          <a:prstGeom prst="rect">
            <a:avLst/>
          </a:prstGeom>
          <a:ln>
            <a:solidFill>
              <a:srgbClr val="0070C0"/>
            </a:solidFill>
          </a:ln>
        </p:spPr>
        <p:style>
          <a:lnRef idx="2">
            <a:schemeClr val="dk1">
              <a:shade val="50000"/>
            </a:schemeClr>
          </a:lnRef>
          <a:fillRef idx="1">
            <a:schemeClr val="dk1"/>
          </a:fillRef>
          <a:effectRef idx="0">
            <a:schemeClr val="dk1"/>
          </a:effectRef>
          <a:fontRef idx="minor">
            <a:schemeClr val="lt1"/>
          </a:fontRef>
        </p:style>
        <p:txBody>
          <a:bodyPr rtlCol="0" anchor="ctr"/>
          <a:p>
            <a:pPr algn="ctr"/>
            <a:r>
              <a:rPr lang="en-US" altLang="zh-CN" sz="3600"/>
              <a:t>1265</a:t>
            </a:r>
            <a:r>
              <a:rPr lang="zh-CN" altLang="en-US" sz="3600"/>
              <a:t>年召开</a:t>
            </a:r>
            <a:endParaRPr lang="zh-CN" altLang="en-US" sz="3600"/>
          </a:p>
          <a:p>
            <a:pPr algn="ctr"/>
            <a:r>
              <a:rPr lang="zh-CN" altLang="en-US" sz="3600"/>
              <a:t>议会</a:t>
            </a:r>
            <a:endParaRPr lang="zh-CN" altLang="en-US" sz="3600"/>
          </a:p>
        </p:txBody>
      </p:sp>
      <p:sp>
        <p:nvSpPr>
          <p:cNvPr id="3" name="矩形 2"/>
          <p:cNvSpPr/>
          <p:nvPr/>
        </p:nvSpPr>
        <p:spPr>
          <a:xfrm>
            <a:off x="9176059" y="591765"/>
            <a:ext cx="2507615" cy="706755"/>
          </a:xfrm>
          <a:prstGeom prst="rect">
            <a:avLst/>
          </a:prstGeom>
          <a:solidFill>
            <a:schemeClr val="tx1">
              <a:alpha val="71000"/>
            </a:schemeClr>
          </a:solidFill>
        </p:spPr>
        <p:txBody>
          <a:bodyPr wrap="none">
            <a:spAutoFit/>
          </a:bodyPr>
          <a:p>
            <a:pPr indent="0">
              <a:buFont typeface="+mj-ea"/>
              <a:buNone/>
            </a:pPr>
            <a:r>
              <a:rPr lang="zh-CN" altLang="en-US" sz="4000" b="1" dirty="0" smtClean="0">
                <a:solidFill>
                  <a:srgbClr val="3F3F3F"/>
                </a:solidFill>
              </a:rPr>
              <a:t>（</a:t>
            </a:r>
            <a:r>
              <a:rPr lang="en-US" altLang="zh-CN" sz="4000" b="1" dirty="0" smtClean="0">
                <a:solidFill>
                  <a:srgbClr val="3F3F3F"/>
                </a:solidFill>
              </a:rPr>
              <a:t>2</a:t>
            </a:r>
            <a:r>
              <a:rPr lang="zh-CN" altLang="en-US" sz="4000" b="1" dirty="0" smtClean="0">
                <a:solidFill>
                  <a:srgbClr val="3F3F3F"/>
                </a:solidFill>
              </a:rPr>
              <a:t>）制定</a:t>
            </a:r>
            <a:endParaRPr lang="zh-CN" altLang="en-US" sz="2400" dirty="0"/>
          </a:p>
        </p:txBody>
      </p:sp>
      <p:sp>
        <p:nvSpPr>
          <p:cNvPr id="9" name="TextBox 11"/>
          <p:cNvSpPr txBox="1"/>
          <p:nvPr/>
        </p:nvSpPr>
        <p:spPr>
          <a:xfrm>
            <a:off x="321310" y="591820"/>
            <a:ext cx="3188335" cy="706755"/>
          </a:xfrm>
          <a:prstGeom prst="rect">
            <a:avLst/>
          </a:prstGeom>
          <a:solidFill>
            <a:schemeClr val="tx1">
              <a:alpha val="76000"/>
            </a:schemeClr>
          </a:solidFill>
        </p:spPr>
        <p:txBody>
          <a:bodyPr wrap="square" rtlCol="0">
            <a:spAutoFit/>
          </a:bodyPr>
          <a:p>
            <a:r>
              <a:rPr lang="en-US" altLang="zh-CN" sz="4000" b="1" dirty="0" smtClean="0">
                <a:solidFill>
                  <a:schemeClr val="bg1">
                    <a:lumMod val="50000"/>
                  </a:schemeClr>
                </a:solidFill>
                <a:latin typeface="+mn-ea"/>
              </a:rPr>
              <a:t>1.《</a:t>
            </a:r>
            <a:r>
              <a:rPr lang="zh-CN" altLang="en-US" sz="4000" b="1" dirty="0" smtClean="0">
                <a:solidFill>
                  <a:schemeClr val="bg1">
                    <a:lumMod val="50000"/>
                  </a:schemeClr>
                </a:solidFill>
                <a:latin typeface="+mn-ea"/>
              </a:rPr>
              <a:t>大宪章</a:t>
            </a:r>
            <a:r>
              <a:rPr lang="en-US" altLang="zh-CN" sz="4000" b="1" dirty="0" smtClean="0">
                <a:solidFill>
                  <a:schemeClr val="bg1">
                    <a:lumMod val="50000"/>
                  </a:schemeClr>
                </a:solidFill>
                <a:latin typeface="+mn-ea"/>
              </a:rPr>
              <a:t>》</a:t>
            </a:r>
            <a:endParaRPr lang="en-US" altLang="zh-CN" sz="4000" b="1" dirty="0" smtClean="0">
              <a:solidFill>
                <a:schemeClr val="bg1">
                  <a:lumMod val="50000"/>
                </a:schemeClr>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1" grpId="0" animBg="1"/>
      <p:bldP spid="13" grpId="0" animBg="1"/>
      <p:bldP spid="15" grpId="0" animBg="1"/>
      <p:bldP spid="16" grpId="0" animBg="1"/>
      <p:bldP spid="18" grpId="0" animBg="1"/>
      <p:bldP spid="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p:cNvSpPr txBox="1"/>
          <p:nvPr/>
        </p:nvSpPr>
        <p:spPr>
          <a:xfrm>
            <a:off x="381201" y="268214"/>
            <a:ext cx="11452211" cy="1076325"/>
          </a:xfrm>
          <a:prstGeom prst="rect">
            <a:avLst/>
          </a:prstGeom>
          <a:solidFill>
            <a:schemeClr val="tx1">
              <a:alpha val="78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smtClean="0">
                <a:solidFill>
                  <a:schemeClr val="bg1">
                    <a:lumMod val="50000"/>
                  </a:schemeClr>
                </a:solidFill>
              </a:rPr>
              <a:t>2.</a:t>
            </a:r>
            <a:r>
              <a:rPr lang="zh-CN" altLang="en-US" sz="3200" b="1" dirty="0" smtClean="0">
                <a:solidFill>
                  <a:schemeClr val="bg1">
                    <a:lumMod val="50000"/>
                  </a:schemeClr>
                </a:solidFill>
              </a:rPr>
              <a:t>议会的召开：</a:t>
            </a:r>
            <a:endParaRPr lang="en-US" altLang="zh-CN" sz="3200" b="1" dirty="0" smtClean="0">
              <a:solidFill>
                <a:schemeClr val="bg1">
                  <a:lumMod val="50000"/>
                </a:schemeClr>
              </a:solidFill>
            </a:endParaRPr>
          </a:p>
          <a:p>
            <a:r>
              <a:rPr lang="zh-CN" altLang="en-US" sz="3200" b="1" dirty="0" smtClean="0">
                <a:solidFill>
                  <a:schemeClr val="bg1">
                    <a:lumMod val="50000"/>
                  </a:schemeClr>
                </a:solidFill>
              </a:rPr>
              <a:t>逐渐形成由贵族、僧侣组成的上院和由乡绅、市民组成的下院。</a:t>
            </a:r>
            <a:endParaRPr lang="zh-CN" altLang="en-US" sz="3200" b="1" dirty="0">
              <a:solidFill>
                <a:schemeClr val="bg1">
                  <a:lumMod val="50000"/>
                </a:schemeClr>
              </a:solidFill>
            </a:endParaRPr>
          </a:p>
        </p:txBody>
      </p:sp>
      <p:sp>
        <p:nvSpPr>
          <p:cNvPr id="3" name="Text Box 9"/>
          <p:cNvSpPr txBox="1">
            <a:spLocks noChangeArrowheads="1"/>
          </p:cNvSpPr>
          <p:nvPr/>
        </p:nvSpPr>
        <p:spPr bwMode="auto">
          <a:xfrm>
            <a:off x="1531051" y="3065896"/>
            <a:ext cx="8572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9pPr>
          </a:lstStyle>
          <a:p>
            <a:pPr eaLnBrk="1" hangingPunct="1"/>
            <a:r>
              <a:rPr lang="zh-CN" altLang="en-US" dirty="0">
                <a:solidFill>
                  <a:schemeClr val="bg1"/>
                </a:solidFill>
              </a:rPr>
              <a:t>上院</a:t>
            </a:r>
            <a:endParaRPr lang="zh-CN" altLang="en-US" dirty="0">
              <a:solidFill>
                <a:schemeClr val="bg1"/>
              </a:solidFill>
            </a:endParaRPr>
          </a:p>
        </p:txBody>
      </p:sp>
      <p:sp>
        <p:nvSpPr>
          <p:cNvPr id="4" name="Text Box 10"/>
          <p:cNvSpPr txBox="1">
            <a:spLocks noChangeArrowheads="1"/>
          </p:cNvSpPr>
          <p:nvPr/>
        </p:nvSpPr>
        <p:spPr bwMode="auto">
          <a:xfrm>
            <a:off x="9832320" y="2942051"/>
            <a:ext cx="64293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9pPr>
          </a:lstStyle>
          <a:p>
            <a:pPr eaLnBrk="1" hangingPunct="1"/>
            <a:r>
              <a:rPr lang="zh-CN" altLang="en-US" dirty="0">
                <a:solidFill>
                  <a:schemeClr val="bg1"/>
                </a:solidFill>
              </a:rPr>
              <a:t>下院</a:t>
            </a:r>
            <a:endParaRPr lang="zh-CN" altLang="en-US" dirty="0">
              <a:solidFill>
                <a:schemeClr val="bg1"/>
              </a:solidFill>
            </a:endParaRPr>
          </a:p>
        </p:txBody>
      </p:sp>
      <p:sp>
        <p:nvSpPr>
          <p:cNvPr id="5" name="Text Box 12"/>
          <p:cNvSpPr txBox="1">
            <a:spLocks noChangeArrowheads="1"/>
          </p:cNvSpPr>
          <p:nvPr/>
        </p:nvSpPr>
        <p:spPr bwMode="auto">
          <a:xfrm>
            <a:off x="6503035" y="5150485"/>
            <a:ext cx="233235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2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9pPr>
          </a:lstStyle>
          <a:p>
            <a:pPr eaLnBrk="1" hangingPunct="1"/>
            <a:r>
              <a:rPr lang="zh-CN" altLang="en-US" dirty="0">
                <a:solidFill>
                  <a:schemeClr val="bg1"/>
                </a:solidFill>
              </a:rPr>
              <a:t>乡绅、市民</a:t>
            </a:r>
            <a:endParaRPr lang="zh-CN" altLang="en-US" dirty="0">
              <a:solidFill>
                <a:schemeClr val="bg1"/>
              </a:solidFill>
            </a:endParaRPr>
          </a:p>
        </p:txBody>
      </p:sp>
      <p:grpSp>
        <p:nvGrpSpPr>
          <p:cNvPr id="6" name="Group 4"/>
          <p:cNvGrpSpPr/>
          <p:nvPr/>
        </p:nvGrpSpPr>
        <p:grpSpPr bwMode="auto">
          <a:xfrm>
            <a:off x="2388301" y="1418392"/>
            <a:ext cx="3219126" cy="4073351"/>
            <a:chOff x="2041" y="1071"/>
            <a:chExt cx="3719" cy="3122"/>
          </a:xfrm>
        </p:grpSpPr>
        <p:pic>
          <p:nvPicPr>
            <p:cNvPr id="12" name="Picture 5" descr="上议院"/>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41" y="1071"/>
              <a:ext cx="3719" cy="286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 Box 6"/>
            <p:cNvSpPr txBox="1">
              <a:spLocks noChangeArrowheads="1"/>
            </p:cNvSpPr>
            <p:nvPr/>
          </p:nvSpPr>
          <p:spPr bwMode="auto">
            <a:xfrm>
              <a:off x="3600" y="3887"/>
              <a:ext cx="907"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sz="2000">
                <a:ea typeface="黑体" panose="02010609060101010101" pitchFamily="49" charset="-122"/>
              </a:endParaRPr>
            </a:p>
          </p:txBody>
        </p:sp>
      </p:grpSp>
      <p:grpSp>
        <p:nvGrpSpPr>
          <p:cNvPr id="7" name="Group 7"/>
          <p:cNvGrpSpPr/>
          <p:nvPr/>
        </p:nvGrpSpPr>
        <p:grpSpPr bwMode="auto">
          <a:xfrm>
            <a:off x="6127069" y="1413113"/>
            <a:ext cx="3380002" cy="4078630"/>
            <a:chOff x="2131" y="981"/>
            <a:chExt cx="3694" cy="3275"/>
          </a:xfrm>
        </p:grpSpPr>
        <p:pic>
          <p:nvPicPr>
            <p:cNvPr id="10" name="Picture 8" descr="下议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1" y="981"/>
              <a:ext cx="3694" cy="300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 Box 9"/>
            <p:cNvSpPr txBox="1">
              <a:spLocks noChangeArrowheads="1"/>
            </p:cNvSpPr>
            <p:nvPr/>
          </p:nvSpPr>
          <p:spPr bwMode="auto">
            <a:xfrm>
              <a:off x="3504" y="3936"/>
              <a:ext cx="863"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sz="2000">
                <a:solidFill>
                  <a:schemeClr val="bg1"/>
                </a:solidFill>
                <a:ea typeface="黑体" panose="02010609060101010101" pitchFamily="49" charset="-122"/>
              </a:endParaRPr>
            </a:p>
          </p:txBody>
        </p:sp>
      </p:grpSp>
      <p:sp>
        <p:nvSpPr>
          <p:cNvPr id="8" name="Text Box 11"/>
          <p:cNvSpPr txBox="1">
            <a:spLocks noChangeArrowheads="1"/>
          </p:cNvSpPr>
          <p:nvPr/>
        </p:nvSpPr>
        <p:spPr bwMode="auto">
          <a:xfrm>
            <a:off x="2920365" y="5150485"/>
            <a:ext cx="241871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2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50000"/>
              </a:spcBef>
              <a:spcAft>
                <a:spcPct val="0"/>
              </a:spcAft>
              <a:defRPr kumimoji="1" sz="3200" b="1">
                <a:solidFill>
                  <a:schemeClr val="tx1"/>
                </a:solidFill>
                <a:latin typeface="Times New Roman" panose="02020603050405020304" pitchFamily="18" charset="0"/>
                <a:ea typeface="宋体" panose="02010600030101010101" pitchFamily="2" charset="-122"/>
              </a:defRPr>
            </a:lvl9pPr>
          </a:lstStyle>
          <a:p>
            <a:pPr eaLnBrk="1" hangingPunct="1"/>
            <a:r>
              <a:rPr lang="zh-CN" altLang="en-US" dirty="0">
                <a:solidFill>
                  <a:schemeClr val="bg1"/>
                </a:solidFill>
              </a:rPr>
              <a:t>贵族、僧侣</a:t>
            </a:r>
            <a:endParaRPr lang="zh-CN" altLang="en-US" dirty="0">
              <a:solidFill>
                <a:schemeClr val="bg1"/>
              </a:solidFill>
            </a:endParaRPr>
          </a:p>
        </p:txBody>
      </p:sp>
      <p:sp>
        <p:nvSpPr>
          <p:cNvPr id="9" name="TextBox 13"/>
          <p:cNvSpPr txBox="1"/>
          <p:nvPr/>
        </p:nvSpPr>
        <p:spPr>
          <a:xfrm>
            <a:off x="1105922" y="5816908"/>
            <a:ext cx="10042293"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600" b="1" dirty="0" smtClean="0">
                <a:solidFill>
                  <a:schemeClr val="bg1"/>
                </a:solidFill>
              </a:rPr>
              <a:t>国王拥有召集、解散议会和批准议会法案的权力。</a:t>
            </a:r>
            <a:endParaRPr lang="zh-CN" altLang="en-US" sz="3600" b="1" dirty="0">
              <a:solidFill>
                <a:schemeClr val="bg1"/>
              </a:solidFill>
            </a:endParaRPr>
          </a:p>
        </p:txBody>
      </p:sp>
      <p:sp>
        <p:nvSpPr>
          <p:cNvPr id="15" name="灯片编号占位符 14"/>
          <p:cNvSpPr>
            <a:spLocks noGrp="1"/>
          </p:cNvSpPr>
          <p:nvPr>
            <p:ph type="sldNum" sz="quarter" idx="12"/>
          </p:nvPr>
        </p:nvSpPr>
        <p:spPr/>
        <p:txBody>
          <a:bodyPr/>
          <a:lstStyle/>
          <a:p>
            <a:fld id="{E4A17B91-3BF1-49FA-8556-7772634DBF89}"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E4A17B91-3BF1-49FA-8556-7772634DBF89}" type="slidenum">
              <a:rPr lang="zh-CN" altLang="en-US" smtClean="0"/>
            </a:fld>
            <a:endParaRPr lang="zh-CN" altLang="en-US"/>
          </a:p>
        </p:txBody>
      </p:sp>
      <p:sp>
        <p:nvSpPr>
          <p:cNvPr id="12" name="TextBox 2"/>
          <p:cNvSpPr txBox="1"/>
          <p:nvPr/>
        </p:nvSpPr>
        <p:spPr>
          <a:xfrm>
            <a:off x="334028" y="303145"/>
            <a:ext cx="7424925" cy="706755"/>
          </a:xfrm>
          <a:prstGeom prst="rect">
            <a:avLst/>
          </a:prstGeom>
          <a:solidFill>
            <a:schemeClr val="tx1">
              <a:alpha val="75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000" b="1" dirty="0" smtClean="0">
                <a:solidFill>
                  <a:schemeClr val="bg1">
                    <a:lumMod val="50000"/>
                  </a:schemeClr>
                </a:solidFill>
                <a:latin typeface="+mn-ea"/>
              </a:rPr>
              <a:t>3.</a:t>
            </a:r>
            <a:r>
              <a:rPr lang="zh-CN" altLang="en-US" sz="4000" b="1" dirty="0" smtClean="0">
                <a:solidFill>
                  <a:schemeClr val="bg1">
                    <a:lumMod val="50000"/>
                  </a:schemeClr>
                </a:solidFill>
                <a:latin typeface="+mn-ea"/>
              </a:rPr>
              <a:t>英国资产阶级革命</a:t>
            </a:r>
            <a:r>
              <a:rPr lang="zh-CN" altLang="en-US" sz="4000" b="1" u="sng" dirty="0" smtClean="0">
                <a:solidFill>
                  <a:schemeClr val="accent6">
                    <a:lumMod val="60000"/>
                    <a:lumOff val="40000"/>
                  </a:schemeClr>
                </a:solidFill>
                <a:latin typeface="+mn-ea"/>
              </a:rPr>
              <a:t>（</a:t>
            </a:r>
            <a:r>
              <a:rPr lang="en-US" altLang="zh-CN" sz="4000" b="1" u="sng" dirty="0" smtClean="0">
                <a:solidFill>
                  <a:schemeClr val="accent6">
                    <a:lumMod val="60000"/>
                    <a:lumOff val="40000"/>
                  </a:schemeClr>
                </a:solidFill>
                <a:latin typeface="+mn-ea"/>
              </a:rPr>
              <a:t>1640</a:t>
            </a:r>
            <a:r>
              <a:rPr lang="zh-CN" altLang="en-US" sz="4000" b="1" u="sng" dirty="0" smtClean="0">
                <a:solidFill>
                  <a:schemeClr val="accent6">
                    <a:lumMod val="60000"/>
                    <a:lumOff val="40000"/>
                  </a:schemeClr>
                </a:solidFill>
                <a:latin typeface="+mn-ea"/>
              </a:rPr>
              <a:t>年）</a:t>
            </a:r>
            <a:endParaRPr lang="zh-CN" altLang="en-US" sz="4000" b="1" u="sng" dirty="0">
              <a:solidFill>
                <a:schemeClr val="accent6">
                  <a:lumMod val="60000"/>
                  <a:lumOff val="40000"/>
                </a:schemeClr>
              </a:solidFill>
              <a:latin typeface="+mn-ea"/>
            </a:endParaRPr>
          </a:p>
        </p:txBody>
      </p:sp>
      <p:sp>
        <p:nvSpPr>
          <p:cNvPr id="13" name="TextBox 3"/>
          <p:cNvSpPr txBox="1"/>
          <p:nvPr/>
        </p:nvSpPr>
        <p:spPr>
          <a:xfrm>
            <a:off x="112356" y="2243838"/>
            <a:ext cx="2436880" cy="378565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3200" b="1" dirty="0" smtClean="0">
                <a:solidFill>
                  <a:schemeClr val="bg1"/>
                </a:solidFill>
              </a:rPr>
              <a:t>经济：</a:t>
            </a:r>
            <a:endParaRPr lang="en-US" altLang="zh-CN" sz="3200" b="1" dirty="0">
              <a:solidFill>
                <a:schemeClr val="bg1"/>
              </a:solidFill>
            </a:endParaRPr>
          </a:p>
          <a:p>
            <a:pPr>
              <a:lnSpc>
                <a:spcPct val="150000"/>
              </a:lnSpc>
            </a:pPr>
            <a:endParaRPr lang="en-US" altLang="zh-CN" sz="3200" b="1" dirty="0" smtClean="0">
              <a:solidFill>
                <a:schemeClr val="bg1"/>
              </a:solidFill>
            </a:endParaRPr>
          </a:p>
          <a:p>
            <a:pPr>
              <a:lnSpc>
                <a:spcPct val="150000"/>
              </a:lnSpc>
            </a:pPr>
            <a:r>
              <a:rPr lang="zh-CN" altLang="en-US" sz="3200" b="1" dirty="0" smtClean="0">
                <a:solidFill>
                  <a:schemeClr val="bg1"/>
                </a:solidFill>
              </a:rPr>
              <a:t>阶级：</a:t>
            </a:r>
            <a:endParaRPr lang="en-US" altLang="zh-CN" sz="3200" b="1" dirty="0" smtClean="0">
              <a:solidFill>
                <a:schemeClr val="bg1"/>
              </a:solidFill>
            </a:endParaRPr>
          </a:p>
          <a:p>
            <a:pPr>
              <a:lnSpc>
                <a:spcPct val="150000"/>
              </a:lnSpc>
            </a:pPr>
            <a:endParaRPr lang="en-US" altLang="zh-CN" sz="3200" b="1" dirty="0" smtClean="0">
              <a:solidFill>
                <a:schemeClr val="bg1"/>
              </a:solidFill>
            </a:endParaRPr>
          </a:p>
          <a:p>
            <a:pPr>
              <a:lnSpc>
                <a:spcPct val="150000"/>
              </a:lnSpc>
            </a:pPr>
            <a:r>
              <a:rPr lang="zh-CN" altLang="en-US" sz="3200" b="1" dirty="0" smtClean="0">
                <a:solidFill>
                  <a:schemeClr val="bg1"/>
                </a:solidFill>
              </a:rPr>
              <a:t>政治：</a:t>
            </a:r>
            <a:endParaRPr lang="en-US" altLang="zh-CN" sz="3200" b="1" dirty="0" smtClean="0">
              <a:solidFill>
                <a:schemeClr val="bg1"/>
              </a:solidFill>
            </a:endParaRPr>
          </a:p>
        </p:txBody>
      </p:sp>
      <p:sp>
        <p:nvSpPr>
          <p:cNvPr id="7" name="矩形 6"/>
          <p:cNvSpPr/>
          <p:nvPr/>
        </p:nvSpPr>
        <p:spPr>
          <a:xfrm>
            <a:off x="8624042" y="2655541"/>
            <a:ext cx="3567958" cy="2062103"/>
          </a:xfrm>
          <a:prstGeom prst="rect">
            <a:avLst/>
          </a:prstGeom>
        </p:spPr>
        <p:txBody>
          <a:bodyPr wrap="square">
            <a:spAutoFit/>
          </a:bodyPr>
          <a:lstStyle/>
          <a:p>
            <a:pPr lvl="0"/>
            <a:r>
              <a:rPr lang="zh-CN" altLang="en-US" sz="3200" dirty="0" smtClean="0">
                <a:solidFill>
                  <a:schemeClr val="accent6">
                    <a:lumMod val="60000"/>
                    <a:lumOff val="40000"/>
                  </a:schemeClr>
                </a:solidFill>
              </a:rPr>
              <a:t>根本</a:t>
            </a:r>
            <a:r>
              <a:rPr lang="zh-CN" altLang="en-US" sz="3200" dirty="0">
                <a:solidFill>
                  <a:schemeClr val="accent6">
                    <a:lumMod val="60000"/>
                    <a:lumOff val="40000"/>
                  </a:schemeClr>
                </a:solidFill>
              </a:rPr>
              <a:t>原因</a:t>
            </a:r>
            <a:r>
              <a:rPr lang="zh-CN" altLang="en-US" sz="3200" dirty="0" smtClean="0">
                <a:solidFill>
                  <a:schemeClr val="accent6">
                    <a:lumMod val="60000"/>
                    <a:lumOff val="40000"/>
                  </a:schemeClr>
                </a:solidFill>
              </a:rPr>
              <a:t>：</a:t>
            </a:r>
            <a:endParaRPr lang="en-US" altLang="zh-CN" sz="3200" dirty="0" smtClean="0">
              <a:solidFill>
                <a:schemeClr val="accent6">
                  <a:lumMod val="60000"/>
                  <a:lumOff val="40000"/>
                </a:schemeClr>
              </a:solidFill>
            </a:endParaRPr>
          </a:p>
          <a:p>
            <a:pPr lvl="0"/>
            <a:r>
              <a:rPr lang="zh-CN" altLang="en-US" sz="3200" dirty="0" smtClean="0">
                <a:solidFill>
                  <a:srgbClr val="3F3F3F"/>
                </a:solidFill>
              </a:rPr>
              <a:t>英国</a:t>
            </a:r>
            <a:r>
              <a:rPr lang="zh-CN" altLang="en-US" sz="3200" dirty="0">
                <a:solidFill>
                  <a:srgbClr val="3F3F3F"/>
                </a:solidFill>
              </a:rPr>
              <a:t>封建专制统治严重阻碍了资本主义经济的发展。</a:t>
            </a:r>
            <a:endParaRPr lang="en-US" altLang="zh-CN" sz="3200" dirty="0">
              <a:solidFill>
                <a:srgbClr val="3F3F3F"/>
              </a:solidFill>
            </a:endParaRPr>
          </a:p>
        </p:txBody>
      </p:sp>
      <p:sp>
        <p:nvSpPr>
          <p:cNvPr id="14" name="矩形 13"/>
          <p:cNvSpPr/>
          <p:nvPr/>
        </p:nvSpPr>
        <p:spPr>
          <a:xfrm>
            <a:off x="1330796" y="2245866"/>
            <a:ext cx="5708939" cy="1077218"/>
          </a:xfrm>
          <a:prstGeom prst="rect">
            <a:avLst/>
          </a:prstGeom>
        </p:spPr>
        <p:txBody>
          <a:bodyPr wrap="square">
            <a:spAutoFit/>
          </a:bodyPr>
          <a:lstStyle/>
          <a:p>
            <a:pPr lvl="0"/>
            <a:r>
              <a:rPr lang="zh-CN" altLang="en-US" sz="3200" dirty="0">
                <a:solidFill>
                  <a:srgbClr val="3F3F3F"/>
                </a:solidFill>
              </a:rPr>
              <a:t>新航路开辟后，英国资本主义兴起并不断发展。</a:t>
            </a:r>
            <a:endParaRPr lang="en-US" altLang="zh-CN" sz="3200" dirty="0">
              <a:solidFill>
                <a:srgbClr val="3F3F3F"/>
              </a:solidFill>
            </a:endParaRPr>
          </a:p>
        </p:txBody>
      </p:sp>
      <p:sp>
        <p:nvSpPr>
          <p:cNvPr id="15" name="矩形 14"/>
          <p:cNvSpPr/>
          <p:nvPr/>
        </p:nvSpPr>
        <p:spPr>
          <a:xfrm>
            <a:off x="1330796" y="3809215"/>
            <a:ext cx="5499495" cy="1077218"/>
          </a:xfrm>
          <a:prstGeom prst="rect">
            <a:avLst/>
          </a:prstGeom>
        </p:spPr>
        <p:txBody>
          <a:bodyPr wrap="square">
            <a:spAutoFit/>
          </a:bodyPr>
          <a:lstStyle/>
          <a:p>
            <a:r>
              <a:rPr lang="en-US" altLang="zh-CN" sz="3200" dirty="0">
                <a:solidFill>
                  <a:srgbClr val="3F3F3F"/>
                </a:solidFill>
              </a:rPr>
              <a:t>17</a:t>
            </a:r>
            <a:r>
              <a:rPr lang="zh-CN" altLang="en-US" sz="3200" dirty="0">
                <a:solidFill>
                  <a:srgbClr val="3F3F3F"/>
                </a:solidFill>
              </a:rPr>
              <a:t>世纪初，英国出现新兴资产阶级和资产阶级化的新贵族。</a:t>
            </a:r>
            <a:endParaRPr lang="zh-CN" altLang="en-US" dirty="0"/>
          </a:p>
        </p:txBody>
      </p:sp>
      <p:sp>
        <p:nvSpPr>
          <p:cNvPr id="16" name="矩形 15"/>
          <p:cNvSpPr/>
          <p:nvPr/>
        </p:nvSpPr>
        <p:spPr>
          <a:xfrm>
            <a:off x="1330796" y="5336225"/>
            <a:ext cx="5942840" cy="1077218"/>
          </a:xfrm>
          <a:prstGeom prst="rect">
            <a:avLst/>
          </a:prstGeom>
        </p:spPr>
        <p:txBody>
          <a:bodyPr wrap="square">
            <a:spAutoFit/>
          </a:bodyPr>
          <a:lstStyle/>
          <a:p>
            <a:pPr lvl="0"/>
            <a:r>
              <a:rPr lang="zh-CN" altLang="en-US" sz="3200" dirty="0">
                <a:solidFill>
                  <a:srgbClr val="3F3F3F"/>
                </a:solidFill>
              </a:rPr>
              <a:t>斯图亚特王朝实行专制统治</a:t>
            </a:r>
            <a:r>
              <a:rPr lang="zh-CN" altLang="en-US" sz="3200" dirty="0" smtClean="0">
                <a:solidFill>
                  <a:srgbClr val="3F3F3F"/>
                </a:solidFill>
              </a:rPr>
              <a:t>，</a:t>
            </a:r>
            <a:endParaRPr lang="en-US" altLang="zh-CN" sz="3200" dirty="0" smtClean="0">
              <a:solidFill>
                <a:srgbClr val="3F3F3F"/>
              </a:solidFill>
            </a:endParaRPr>
          </a:p>
          <a:p>
            <a:pPr lvl="0"/>
            <a:r>
              <a:rPr lang="zh-CN" altLang="en-US" sz="3200" dirty="0" smtClean="0">
                <a:solidFill>
                  <a:srgbClr val="3F3F3F"/>
                </a:solidFill>
              </a:rPr>
              <a:t>国王</a:t>
            </a:r>
            <a:r>
              <a:rPr lang="zh-CN" altLang="en-US" sz="3200" dirty="0">
                <a:solidFill>
                  <a:srgbClr val="3F3F3F"/>
                </a:solidFill>
              </a:rPr>
              <a:t>与议会之间的矛盾日益尖锐。</a:t>
            </a:r>
            <a:endParaRPr lang="zh-CN" altLang="en-US" sz="3200" dirty="0">
              <a:solidFill>
                <a:srgbClr val="3F3F3F"/>
              </a:solidFill>
            </a:endParaRPr>
          </a:p>
        </p:txBody>
      </p:sp>
      <p:sp>
        <p:nvSpPr>
          <p:cNvPr id="17" name="右箭头 16"/>
          <p:cNvSpPr/>
          <p:nvPr/>
        </p:nvSpPr>
        <p:spPr>
          <a:xfrm>
            <a:off x="7386912" y="3485660"/>
            <a:ext cx="1048871" cy="830020"/>
          </a:xfrm>
          <a:prstGeom prst="right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9067165" y="302895"/>
            <a:ext cx="2680970" cy="645160"/>
          </a:xfrm>
          <a:prstGeom prst="rect">
            <a:avLst/>
          </a:prstGeom>
          <a:solidFill>
            <a:schemeClr val="tx1">
              <a:alpha val="75000"/>
            </a:schemeClr>
          </a:solidFill>
        </p:spPr>
        <p:txBody>
          <a:bodyPr wrap="square">
            <a:spAutoFit/>
          </a:bodyPr>
          <a:lstStyle/>
          <a:p>
            <a:pPr lvl="0" fontAlgn="auto">
              <a:lnSpc>
                <a:spcPct val="100000"/>
              </a:lnSpc>
            </a:pPr>
            <a:r>
              <a:rPr lang="zh-CN" altLang="en-US" sz="3600" b="1" dirty="0">
                <a:solidFill>
                  <a:srgbClr val="3F3F3F"/>
                </a:solidFill>
              </a:rPr>
              <a:t>（</a:t>
            </a:r>
            <a:r>
              <a:rPr lang="en-US" altLang="zh-CN" sz="3600" b="1" dirty="0">
                <a:solidFill>
                  <a:srgbClr val="3F3F3F"/>
                </a:solidFill>
              </a:rPr>
              <a:t>1</a:t>
            </a:r>
            <a:r>
              <a:rPr lang="zh-CN" altLang="en-US" sz="3600" b="1" dirty="0">
                <a:solidFill>
                  <a:srgbClr val="3F3F3F"/>
                </a:solidFill>
              </a:rPr>
              <a:t>）背景：</a:t>
            </a:r>
            <a:endParaRPr lang="zh-CN" altLang="en-US" sz="3600" b="1" dirty="0">
              <a:solidFill>
                <a:srgbClr val="3F3F3F"/>
              </a:solidFill>
            </a:endParaRPr>
          </a:p>
        </p:txBody>
      </p:sp>
      <p:sp>
        <p:nvSpPr>
          <p:cNvPr id="3" name="圆角矩形 2"/>
          <p:cNvSpPr/>
          <p:nvPr/>
        </p:nvSpPr>
        <p:spPr>
          <a:xfrm>
            <a:off x="334028" y="1371600"/>
            <a:ext cx="8890654" cy="7530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tx1"/>
                </a:solidFill>
              </a:rPr>
              <a:t>阅读</a:t>
            </a:r>
            <a:r>
              <a:rPr lang="zh-CN" altLang="en-US" sz="3200" dirty="0" smtClean="0">
                <a:solidFill>
                  <a:schemeClr val="tx1"/>
                </a:solidFill>
              </a:rPr>
              <a:t>教材并且结合所学知识概述</a:t>
            </a:r>
            <a:r>
              <a:rPr lang="en-US" altLang="zh-CN" sz="3200" dirty="0" smtClean="0">
                <a:solidFill>
                  <a:schemeClr val="tx1"/>
                </a:solidFill>
              </a:rPr>
              <a:t>——1</a:t>
            </a:r>
            <a:r>
              <a:rPr lang="zh-CN" altLang="en-US" sz="3200" dirty="0" smtClean="0">
                <a:solidFill>
                  <a:schemeClr val="tx1"/>
                </a:solidFill>
              </a:rPr>
              <a:t>分钟思考</a:t>
            </a:r>
            <a:endParaRPr lang="zh-CN" altLang="en-US" sz="3200" dirty="0">
              <a:solidFill>
                <a:schemeClr val="tx1"/>
              </a:solidFill>
            </a:endParaRPr>
          </a:p>
        </p:txBody>
      </p:sp>
      <p:sp>
        <p:nvSpPr>
          <p:cNvPr id="2050" name=" 2050"/>
          <p:cNvSpPr/>
          <p:nvPr/>
        </p:nvSpPr>
        <p:spPr bwMode="auto">
          <a:xfrm>
            <a:off x="10948670" y="1371600"/>
            <a:ext cx="1088390" cy="967105"/>
          </a:xfrm>
          <a:custGeom>
            <a:avLst/>
            <a:gdLst>
              <a:gd name="T0" fmla="*/ 1362577 w 3409"/>
              <a:gd name="T1" fmla="*/ 0 h 3216"/>
              <a:gd name="T2" fmla="*/ 1238994 w 3409"/>
              <a:gd name="T3" fmla="*/ 128869 h 3216"/>
              <a:gd name="T4" fmla="*/ 338532 w 3409"/>
              <a:gd name="T5" fmla="*/ 620579 h 3216"/>
              <a:gd name="T6" fmla="*/ 302091 w 3409"/>
              <a:gd name="T7" fmla="*/ 646458 h 3216"/>
              <a:gd name="T8" fmla="*/ 128336 w 3409"/>
              <a:gd name="T9" fmla="*/ 1570197 h 3216"/>
              <a:gd name="T10" fmla="*/ 1298145 w 3409"/>
              <a:gd name="T11" fmla="*/ 1152428 h 3216"/>
              <a:gd name="T12" fmla="*/ 1426481 w 3409"/>
              <a:gd name="T13" fmla="*/ 1634632 h 3216"/>
              <a:gd name="T14" fmla="*/ 1362577 w 3409"/>
              <a:gd name="T15" fmla="*/ 1698538 h 3216"/>
              <a:gd name="T16" fmla="*/ 0 w 3409"/>
              <a:gd name="T17" fmla="*/ 1698538 h 3216"/>
              <a:gd name="T18" fmla="*/ 0 w 3409"/>
              <a:gd name="T19" fmla="*/ 574102 h 3216"/>
              <a:gd name="T20" fmla="*/ 7922 w 3409"/>
              <a:gd name="T21" fmla="*/ 543469 h 3216"/>
              <a:gd name="T22" fmla="*/ 303147 w 3409"/>
              <a:gd name="T23" fmla="*/ 0 h 3216"/>
              <a:gd name="T24" fmla="*/ 214421 w 3409"/>
              <a:gd name="T25" fmla="*/ 1143978 h 3216"/>
              <a:gd name="T26" fmla="*/ 371804 w 3409"/>
              <a:gd name="T27" fmla="*/ 1037819 h 3216"/>
              <a:gd name="T28" fmla="*/ 424617 w 3409"/>
              <a:gd name="T29" fmla="*/ 1292917 h 3216"/>
              <a:gd name="T30" fmla="*/ 414054 w 3409"/>
              <a:gd name="T31" fmla="*/ 1375309 h 3216"/>
              <a:gd name="T32" fmla="*/ 649072 w 3409"/>
              <a:gd name="T33" fmla="*/ 1408054 h 3216"/>
              <a:gd name="T34" fmla="*/ 908913 w 3409"/>
              <a:gd name="T35" fmla="*/ 1447666 h 3216"/>
              <a:gd name="T36" fmla="*/ 742552 w 3409"/>
              <a:gd name="T37" fmla="*/ 1344676 h 3216"/>
              <a:gd name="T38" fmla="*/ 592034 w 3409"/>
              <a:gd name="T39" fmla="*/ 1330416 h 3216"/>
              <a:gd name="T40" fmla="*/ 604181 w 3409"/>
              <a:gd name="T41" fmla="*/ 1279185 h 3216"/>
              <a:gd name="T42" fmla="*/ 665973 w 3409"/>
              <a:gd name="T43" fmla="*/ 1070565 h 3216"/>
              <a:gd name="T44" fmla="*/ 433067 w 3409"/>
              <a:gd name="T45" fmla="*/ 1185702 h 3216"/>
              <a:gd name="T46" fmla="*/ 474261 w 3409"/>
              <a:gd name="T47" fmla="*/ 954899 h 3216"/>
              <a:gd name="T48" fmla="*/ 354904 w 3409"/>
              <a:gd name="T49" fmla="*/ 173234 h 3216"/>
              <a:gd name="T50" fmla="*/ 281494 w 3409"/>
              <a:gd name="T51" fmla="*/ 577799 h 3216"/>
              <a:gd name="T52" fmla="*/ 960669 w 3409"/>
              <a:gd name="T53" fmla="*/ 921626 h 3216"/>
              <a:gd name="T54" fmla="*/ 931622 w 3409"/>
              <a:gd name="T55" fmla="*/ 1204716 h 3216"/>
              <a:gd name="T56" fmla="*/ 946410 w 3409"/>
              <a:gd name="T57" fmla="*/ 1309818 h 3216"/>
              <a:gd name="T58" fmla="*/ 1019292 w 3409"/>
              <a:gd name="T59" fmla="*/ 1256474 h 3216"/>
              <a:gd name="T60" fmla="*/ 960669 w 3409"/>
              <a:gd name="T61" fmla="*/ 921626 h 3216"/>
              <a:gd name="T62" fmla="*/ 1629283 w 3409"/>
              <a:gd name="T63" fmla="*/ 193304 h 3216"/>
              <a:gd name="T64" fmla="*/ 1383702 w 3409"/>
              <a:gd name="T65" fmla="*/ 199642 h 3216"/>
              <a:gd name="T66" fmla="*/ 1647767 w 3409"/>
              <a:gd name="T67" fmla="*/ 353862 h 3216"/>
              <a:gd name="T68" fmla="*/ 1476653 w 3409"/>
              <a:gd name="T69" fmla="*/ 773743 h 3216"/>
              <a:gd name="T70" fmla="*/ 1793003 w 3409"/>
              <a:gd name="T71" fmla="*/ 366538 h 3216"/>
              <a:gd name="T72" fmla="*/ 1770294 w 3409"/>
              <a:gd name="T73" fmla="*/ 314251 h 3216"/>
              <a:gd name="T74" fmla="*/ 1352014 w 3409"/>
              <a:gd name="T75" fmla="*/ 252985 h 3216"/>
              <a:gd name="T76" fmla="*/ 1255894 w 3409"/>
              <a:gd name="T77" fmla="*/ 1023559 h 3216"/>
              <a:gd name="T78" fmla="*/ 1352014 w 3409"/>
              <a:gd name="T79" fmla="*/ 252985 h 32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09" h="3216">
                <a:moveTo>
                  <a:pt x="646" y="0"/>
                </a:moveTo>
                <a:cubicBezTo>
                  <a:pt x="2580" y="0"/>
                  <a:pt x="2580" y="0"/>
                  <a:pt x="2580" y="0"/>
                </a:cubicBezTo>
                <a:cubicBezTo>
                  <a:pt x="2701" y="0"/>
                  <a:pt x="2701" y="0"/>
                  <a:pt x="2701" y="0"/>
                </a:cubicBezTo>
                <a:cubicBezTo>
                  <a:pt x="2346" y="244"/>
                  <a:pt x="2346" y="244"/>
                  <a:pt x="2346" y="244"/>
                </a:cubicBezTo>
                <a:cubicBezTo>
                  <a:pt x="810" y="244"/>
                  <a:pt x="810" y="244"/>
                  <a:pt x="810" y="244"/>
                </a:cubicBezTo>
                <a:cubicBezTo>
                  <a:pt x="641" y="1175"/>
                  <a:pt x="641" y="1175"/>
                  <a:pt x="641" y="1175"/>
                </a:cubicBezTo>
                <a:cubicBezTo>
                  <a:pt x="630" y="1234"/>
                  <a:pt x="630" y="1234"/>
                  <a:pt x="630" y="1234"/>
                </a:cubicBezTo>
                <a:cubicBezTo>
                  <a:pt x="572" y="1224"/>
                  <a:pt x="572" y="1224"/>
                  <a:pt x="572" y="1224"/>
                </a:cubicBezTo>
                <a:cubicBezTo>
                  <a:pt x="243" y="1169"/>
                  <a:pt x="243" y="1169"/>
                  <a:pt x="243" y="1169"/>
                </a:cubicBezTo>
                <a:cubicBezTo>
                  <a:pt x="243" y="2973"/>
                  <a:pt x="243" y="2973"/>
                  <a:pt x="243" y="2973"/>
                </a:cubicBezTo>
                <a:cubicBezTo>
                  <a:pt x="2458" y="2973"/>
                  <a:pt x="2458" y="2973"/>
                  <a:pt x="2458" y="2973"/>
                </a:cubicBezTo>
                <a:cubicBezTo>
                  <a:pt x="2458" y="2182"/>
                  <a:pt x="2458" y="2182"/>
                  <a:pt x="2458" y="2182"/>
                </a:cubicBezTo>
                <a:cubicBezTo>
                  <a:pt x="2701" y="1862"/>
                  <a:pt x="2701" y="1862"/>
                  <a:pt x="2701" y="1862"/>
                </a:cubicBezTo>
                <a:cubicBezTo>
                  <a:pt x="2701" y="3095"/>
                  <a:pt x="2701" y="3095"/>
                  <a:pt x="2701" y="3095"/>
                </a:cubicBezTo>
                <a:cubicBezTo>
                  <a:pt x="2701" y="3216"/>
                  <a:pt x="2701" y="3216"/>
                  <a:pt x="2701" y="3216"/>
                </a:cubicBezTo>
                <a:cubicBezTo>
                  <a:pt x="2580" y="3216"/>
                  <a:pt x="2580" y="3216"/>
                  <a:pt x="2580" y="3216"/>
                </a:cubicBezTo>
                <a:cubicBezTo>
                  <a:pt x="122" y="3216"/>
                  <a:pt x="122" y="3216"/>
                  <a:pt x="122" y="3216"/>
                </a:cubicBezTo>
                <a:cubicBezTo>
                  <a:pt x="0" y="3216"/>
                  <a:pt x="0" y="3216"/>
                  <a:pt x="0" y="3216"/>
                </a:cubicBezTo>
                <a:cubicBezTo>
                  <a:pt x="0" y="3095"/>
                  <a:pt x="0" y="3095"/>
                  <a:pt x="0" y="3095"/>
                </a:cubicBezTo>
                <a:cubicBezTo>
                  <a:pt x="0" y="1087"/>
                  <a:pt x="0" y="1087"/>
                  <a:pt x="0" y="1087"/>
                </a:cubicBezTo>
                <a:cubicBezTo>
                  <a:pt x="0" y="1057"/>
                  <a:pt x="0" y="1057"/>
                  <a:pt x="0" y="1057"/>
                </a:cubicBezTo>
                <a:cubicBezTo>
                  <a:pt x="15" y="1029"/>
                  <a:pt x="15" y="1029"/>
                  <a:pt x="15" y="1029"/>
                </a:cubicBezTo>
                <a:cubicBezTo>
                  <a:pt x="539" y="64"/>
                  <a:pt x="539" y="64"/>
                  <a:pt x="539" y="64"/>
                </a:cubicBezTo>
                <a:cubicBezTo>
                  <a:pt x="574" y="0"/>
                  <a:pt x="574" y="0"/>
                  <a:pt x="574" y="0"/>
                </a:cubicBezTo>
                <a:cubicBezTo>
                  <a:pt x="646" y="0"/>
                  <a:pt x="646" y="0"/>
                  <a:pt x="646" y="0"/>
                </a:cubicBezTo>
                <a:close/>
                <a:moveTo>
                  <a:pt x="406" y="2166"/>
                </a:moveTo>
                <a:cubicBezTo>
                  <a:pt x="567" y="2251"/>
                  <a:pt x="567" y="2251"/>
                  <a:pt x="567" y="2251"/>
                </a:cubicBezTo>
                <a:cubicBezTo>
                  <a:pt x="572" y="2241"/>
                  <a:pt x="717" y="1843"/>
                  <a:pt x="704" y="1965"/>
                </a:cubicBezTo>
                <a:cubicBezTo>
                  <a:pt x="692" y="2084"/>
                  <a:pt x="615" y="2249"/>
                  <a:pt x="647" y="2358"/>
                </a:cubicBezTo>
                <a:cubicBezTo>
                  <a:pt x="670" y="2436"/>
                  <a:pt x="719" y="2473"/>
                  <a:pt x="804" y="2448"/>
                </a:cubicBezTo>
                <a:cubicBezTo>
                  <a:pt x="839" y="2438"/>
                  <a:pt x="880" y="2419"/>
                  <a:pt x="923" y="2395"/>
                </a:cubicBezTo>
                <a:cubicBezTo>
                  <a:pt x="858" y="2470"/>
                  <a:pt x="802" y="2543"/>
                  <a:pt x="784" y="2604"/>
                </a:cubicBezTo>
                <a:cubicBezTo>
                  <a:pt x="758" y="2691"/>
                  <a:pt x="781" y="2756"/>
                  <a:pt x="879" y="2785"/>
                </a:cubicBezTo>
                <a:cubicBezTo>
                  <a:pt x="1012" y="2824"/>
                  <a:pt x="1133" y="2736"/>
                  <a:pt x="1229" y="2666"/>
                </a:cubicBezTo>
                <a:cubicBezTo>
                  <a:pt x="1239" y="2658"/>
                  <a:pt x="1248" y="2651"/>
                  <a:pt x="1257" y="2645"/>
                </a:cubicBezTo>
                <a:cubicBezTo>
                  <a:pt x="1367" y="2786"/>
                  <a:pt x="1720" y="2741"/>
                  <a:pt x="1721" y="2741"/>
                </a:cubicBezTo>
                <a:cubicBezTo>
                  <a:pt x="1698" y="2560"/>
                  <a:pt x="1698" y="2560"/>
                  <a:pt x="1698" y="2560"/>
                </a:cubicBezTo>
                <a:cubicBezTo>
                  <a:pt x="1697" y="2560"/>
                  <a:pt x="1415" y="2596"/>
                  <a:pt x="1406" y="2546"/>
                </a:cubicBezTo>
                <a:cubicBezTo>
                  <a:pt x="1388" y="2453"/>
                  <a:pt x="1337" y="2426"/>
                  <a:pt x="1262" y="2440"/>
                </a:cubicBezTo>
                <a:cubicBezTo>
                  <a:pt x="1216" y="2449"/>
                  <a:pt x="1172" y="2481"/>
                  <a:pt x="1121" y="2519"/>
                </a:cubicBezTo>
                <a:cubicBezTo>
                  <a:pt x="1079" y="2549"/>
                  <a:pt x="1030" y="2585"/>
                  <a:pt x="988" y="2602"/>
                </a:cubicBezTo>
                <a:cubicBezTo>
                  <a:pt x="1024" y="2552"/>
                  <a:pt x="1085" y="2486"/>
                  <a:pt x="1144" y="2422"/>
                </a:cubicBezTo>
                <a:cubicBezTo>
                  <a:pt x="1232" y="2326"/>
                  <a:pt x="1316" y="2235"/>
                  <a:pt x="1334" y="2167"/>
                </a:cubicBezTo>
                <a:cubicBezTo>
                  <a:pt x="1354" y="2089"/>
                  <a:pt x="1327" y="2045"/>
                  <a:pt x="1261" y="2027"/>
                </a:cubicBezTo>
                <a:cubicBezTo>
                  <a:pt x="1195" y="2010"/>
                  <a:pt x="1095" y="2074"/>
                  <a:pt x="984" y="2145"/>
                </a:cubicBezTo>
                <a:cubicBezTo>
                  <a:pt x="928" y="2181"/>
                  <a:pt x="869" y="2218"/>
                  <a:pt x="820" y="2245"/>
                </a:cubicBezTo>
                <a:cubicBezTo>
                  <a:pt x="826" y="2173"/>
                  <a:pt x="849" y="2064"/>
                  <a:pt x="868" y="1971"/>
                </a:cubicBezTo>
                <a:cubicBezTo>
                  <a:pt x="882" y="1905"/>
                  <a:pt x="894" y="1846"/>
                  <a:pt x="898" y="1808"/>
                </a:cubicBezTo>
                <a:cubicBezTo>
                  <a:pt x="990" y="1069"/>
                  <a:pt x="408" y="2163"/>
                  <a:pt x="406" y="2166"/>
                </a:cubicBezTo>
                <a:close/>
                <a:moveTo>
                  <a:pt x="672" y="328"/>
                </a:moveTo>
                <a:cubicBezTo>
                  <a:pt x="279" y="1052"/>
                  <a:pt x="279" y="1052"/>
                  <a:pt x="279" y="1052"/>
                </a:cubicBezTo>
                <a:cubicBezTo>
                  <a:pt x="533" y="1094"/>
                  <a:pt x="533" y="1094"/>
                  <a:pt x="533" y="1094"/>
                </a:cubicBezTo>
                <a:cubicBezTo>
                  <a:pt x="672" y="328"/>
                  <a:pt x="672" y="328"/>
                  <a:pt x="672" y="328"/>
                </a:cubicBezTo>
                <a:close/>
                <a:moveTo>
                  <a:pt x="1819" y="1745"/>
                </a:moveTo>
                <a:cubicBezTo>
                  <a:pt x="1730" y="2262"/>
                  <a:pt x="1730" y="2262"/>
                  <a:pt x="1730" y="2262"/>
                </a:cubicBezTo>
                <a:cubicBezTo>
                  <a:pt x="1764" y="2281"/>
                  <a:pt x="1764" y="2281"/>
                  <a:pt x="1764" y="2281"/>
                </a:cubicBezTo>
                <a:cubicBezTo>
                  <a:pt x="1723" y="2439"/>
                  <a:pt x="1723" y="2439"/>
                  <a:pt x="1723" y="2439"/>
                </a:cubicBezTo>
                <a:cubicBezTo>
                  <a:pt x="1792" y="2480"/>
                  <a:pt x="1792" y="2480"/>
                  <a:pt x="1792" y="2480"/>
                </a:cubicBezTo>
                <a:cubicBezTo>
                  <a:pt x="1905" y="2364"/>
                  <a:pt x="1905" y="2364"/>
                  <a:pt x="1905" y="2364"/>
                </a:cubicBezTo>
                <a:cubicBezTo>
                  <a:pt x="1930" y="2379"/>
                  <a:pt x="1930" y="2379"/>
                  <a:pt x="1930" y="2379"/>
                </a:cubicBezTo>
                <a:cubicBezTo>
                  <a:pt x="2319" y="2038"/>
                  <a:pt x="2319" y="2038"/>
                  <a:pt x="2319" y="2038"/>
                </a:cubicBezTo>
                <a:cubicBezTo>
                  <a:pt x="1819" y="1745"/>
                  <a:pt x="1819" y="1745"/>
                  <a:pt x="1819" y="1745"/>
                </a:cubicBezTo>
                <a:close/>
                <a:moveTo>
                  <a:pt x="3094" y="444"/>
                </a:moveTo>
                <a:cubicBezTo>
                  <a:pt x="3085" y="366"/>
                  <a:pt x="3085" y="366"/>
                  <a:pt x="3085" y="366"/>
                </a:cubicBezTo>
                <a:cubicBezTo>
                  <a:pt x="2885" y="248"/>
                  <a:pt x="2885" y="248"/>
                  <a:pt x="2885" y="248"/>
                </a:cubicBezTo>
                <a:cubicBezTo>
                  <a:pt x="2620" y="378"/>
                  <a:pt x="2620" y="378"/>
                  <a:pt x="2620" y="378"/>
                </a:cubicBezTo>
                <a:cubicBezTo>
                  <a:pt x="2848" y="511"/>
                  <a:pt x="2848" y="511"/>
                  <a:pt x="2848" y="511"/>
                </a:cubicBezTo>
                <a:cubicBezTo>
                  <a:pt x="3120" y="670"/>
                  <a:pt x="3120" y="670"/>
                  <a:pt x="3120" y="670"/>
                </a:cubicBezTo>
                <a:cubicBezTo>
                  <a:pt x="3201" y="718"/>
                  <a:pt x="3201" y="718"/>
                  <a:pt x="3201" y="718"/>
                </a:cubicBezTo>
                <a:cubicBezTo>
                  <a:pt x="3126" y="1003"/>
                  <a:pt x="2993" y="1253"/>
                  <a:pt x="2796" y="1465"/>
                </a:cubicBezTo>
                <a:cubicBezTo>
                  <a:pt x="2929" y="1589"/>
                  <a:pt x="2929" y="1589"/>
                  <a:pt x="2929" y="1589"/>
                </a:cubicBezTo>
                <a:cubicBezTo>
                  <a:pt x="3163" y="1336"/>
                  <a:pt x="3316" y="1037"/>
                  <a:pt x="3395" y="694"/>
                </a:cubicBezTo>
                <a:cubicBezTo>
                  <a:pt x="3409" y="629"/>
                  <a:pt x="3409" y="629"/>
                  <a:pt x="3409" y="629"/>
                </a:cubicBezTo>
                <a:cubicBezTo>
                  <a:pt x="3352" y="595"/>
                  <a:pt x="3352" y="595"/>
                  <a:pt x="3352" y="595"/>
                </a:cubicBezTo>
                <a:cubicBezTo>
                  <a:pt x="3094" y="444"/>
                  <a:pt x="3094" y="444"/>
                  <a:pt x="3094" y="444"/>
                </a:cubicBezTo>
                <a:close/>
                <a:moveTo>
                  <a:pt x="2560" y="479"/>
                </a:moveTo>
                <a:cubicBezTo>
                  <a:pt x="2250" y="824"/>
                  <a:pt x="2026" y="1215"/>
                  <a:pt x="1878" y="1645"/>
                </a:cubicBezTo>
                <a:cubicBezTo>
                  <a:pt x="2044" y="1743"/>
                  <a:pt x="2211" y="1841"/>
                  <a:pt x="2378" y="1938"/>
                </a:cubicBezTo>
                <a:cubicBezTo>
                  <a:pt x="2664" y="1579"/>
                  <a:pt x="2893" y="1191"/>
                  <a:pt x="3060" y="772"/>
                </a:cubicBezTo>
                <a:cubicBezTo>
                  <a:pt x="2894" y="675"/>
                  <a:pt x="2727" y="577"/>
                  <a:pt x="2560" y="47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animBg="1"/>
      <p:bldP spid="18" grpId="0" bldLvl="0" animBg="1"/>
      <p:bldP spid="3" grpId="0" animBg="1"/>
    </p:bldLst>
  </p:timing>
</p:sld>
</file>

<file path=ppt/tags/tag1.xml><?xml version="1.0" encoding="utf-8"?>
<p:tagLst xmlns:p="http://schemas.openxmlformats.org/presentationml/2006/main">
  <p:tag name="KSO_WM_TAG_VERSION" val="1.0"/>
  <p:tag name="KSO_WM_BEAUTIFY_FLAG" val="#wm#"/>
  <p:tag name="KSO_WM_UNIT_TYPE" val="i"/>
  <p:tag name="KSO_WM_UNIT_ID" val="special20163089_25*i*0"/>
  <p:tag name="KSO_WM_TEMPLATE_CATEGORY" val="special"/>
  <p:tag name="KSO_WM_TEMPLATE_INDEX" val="20163089"/>
  <p:tag name="KSO_WM_UNIT_INDEX" val="0"/>
</p:tagLst>
</file>

<file path=ppt/tags/tag10.xml><?xml version="1.0" encoding="utf-8"?>
<p:tagLst xmlns:p="http://schemas.openxmlformats.org/presentationml/2006/main">
  <p:tag name="KSO_WM_TEMPLATE_CATEGORY" val="basetag"/>
  <p:tag name="KSO_WM_TEMPLATE_INDEX" val="20163089"/>
  <p:tag name="KSO_WM_TAG_VERSION" val="1.0"/>
  <p:tag name="KSO_WM_SLIDE_ID" val="basetag20163089_2"/>
  <p:tag name="KSO_WM_SLIDE_INDEX" val="2"/>
  <p:tag name="KSO_WM_SLIDE_ITEM_CNT" val="0"/>
  <p:tag name="KSO_WM_SLIDE_TYPE" val="contents"/>
  <p:tag name="KSO_WM_BEAUTIFY_FLAG" val="#wm#"/>
</p:tagLst>
</file>

<file path=ppt/tags/tag11.xml><?xml version="1.0" encoding="utf-8"?>
<p:tagLst xmlns:p="http://schemas.openxmlformats.org/presentationml/2006/main">
  <p:tag name="KSO_WM_TAG_VERSION" val="1.0"/>
  <p:tag name="KSO_WM_BEAUTIFY_FLAG" val="#wm#"/>
  <p:tag name="KSO_WM_UNIT_TYPE" val="i"/>
  <p:tag name="KSO_WM_UNIT_ID" val="special20163089_2*i*1"/>
  <p:tag name="KSO_WM_TEMPLATE_CATEGORY" val="special"/>
  <p:tag name="KSO_WM_TEMPLATE_INDEX" val="20163089"/>
  <p:tag name="KSO_WM_UNIT_INDEX" val="1"/>
</p:tagLst>
</file>

<file path=ppt/tags/tag12.xml><?xml version="1.0" encoding="utf-8"?>
<p:tagLst xmlns:p="http://schemas.openxmlformats.org/presentationml/2006/main">
  <p:tag name="KSO_WM_TEMPLATE_CATEGORY" val="basetag"/>
  <p:tag name="KSO_WM_TEMPLATE_INDEX" val="20163089"/>
  <p:tag name="KSO_WM_TAG_VERSION" val="1.0"/>
  <p:tag name="KSO_WM_SLIDE_ID" val="basetag20163089_2"/>
  <p:tag name="KSO_WM_SLIDE_INDEX" val="2"/>
  <p:tag name="KSO_WM_SLIDE_ITEM_CNT" val="0"/>
  <p:tag name="KSO_WM_SLIDE_TYPE" val="contents"/>
  <p:tag name="KSO_WM_BEAUTIFY_FLAG" val="#wm#"/>
</p:tagLst>
</file>

<file path=ppt/tags/tag13.xml><?xml version="1.0" encoding="utf-8"?>
<p:tagLst xmlns:p="http://schemas.openxmlformats.org/presentationml/2006/main">
  <p:tag name="KSO_WM_TEMPLATE_CATEGORY" val="basetag"/>
  <p:tag name="KSO_WM_TEMPLATE_INDEX" val="20163089"/>
  <p:tag name="KSO_WM_TAG_VERSION" val="1.0"/>
  <p:tag name="KSO_WM_SLIDE_ID" val="basetag20163089_3"/>
  <p:tag name="KSO_WM_SLIDE_INDEX" val="3"/>
  <p:tag name="KSO_WM_SLIDE_ITEM_CNT" val="0"/>
  <p:tag name="KSO_WM_SLIDE_LAYOUT" val="a_f"/>
  <p:tag name="KSO_WM_SLIDE_LAYOUT_CNT" val="0_0"/>
  <p:tag name="KSO_WM_SLIDE_TYPE" val="contents"/>
  <p:tag name="KSO_WM_BEAUTIFY_FLAG" val="#wm#"/>
</p:tagLst>
</file>

<file path=ppt/tags/tag14.xml><?xml version="1.0" encoding="utf-8"?>
<p:tagLst xmlns:p="http://schemas.openxmlformats.org/presentationml/2006/main">
  <p:tag name="KSO_WM_TAG_VERSION" val="1.0"/>
  <p:tag name="KSO_WM_BEAUTIFY_FLAG" val="#wm#"/>
  <p:tag name="KSO_WM_UNIT_TYPE" val="i"/>
  <p:tag name="KSO_WM_UNIT_ID" val="special20163089_2*i*1"/>
  <p:tag name="KSO_WM_TEMPLATE_CATEGORY" val="special"/>
  <p:tag name="KSO_WM_TEMPLATE_INDEX" val="20163089"/>
  <p:tag name="KSO_WM_UNIT_INDEX" val="1"/>
</p:tagLst>
</file>

<file path=ppt/tags/tag15.xml><?xml version="1.0" encoding="utf-8"?>
<p:tagLst xmlns:p="http://schemas.openxmlformats.org/presentationml/2006/main">
  <p:tag name="KSO_WM_BEAUTIFY_FLAG" val="#wm#"/>
  <p:tag name="KSO_WM_TEMPLATE_CATEGORY" val="basetag"/>
  <p:tag name="KSO_WM_TEMPLATE_INDEX" val="20164197"/>
</p:tagLst>
</file>

<file path=ppt/tags/tag16.xml><?xml version="1.0" encoding="utf-8"?>
<p:tagLst xmlns:p="http://schemas.openxmlformats.org/presentationml/2006/main">
  <p:tag name="KSO_WM_BEAUTIFY_FLAG" val="#wm#"/>
  <p:tag name="KSO_WM_TEMPLATE_CATEGORY" val="basetag"/>
  <p:tag name="KSO_WM_TEMPLATE_INDEX" val="20164197"/>
</p:tagLst>
</file>

<file path=ppt/tags/tag17.xml><?xml version="1.0" encoding="utf-8"?>
<p:tagLst xmlns:p="http://schemas.openxmlformats.org/presentationml/2006/main">
  <p:tag name="KSO_WM_TEMPLATE_CATEGORY" val="basetag"/>
  <p:tag name="KSO_WM_TEMPLATE_INDEX" val="20163089"/>
  <p:tag name="KSO_WM_TAG_VERSION" val="1.0"/>
  <p:tag name="KSO_WM_SLIDE_ID" val="basetag20163089_25"/>
  <p:tag name="KSO_WM_SLIDE_INDEX" val="25"/>
  <p:tag name="KSO_WM_SLIDE_ITEM_CNT" val="0"/>
  <p:tag name="KSO_WM_SLIDE_TYPE" val="endPage"/>
  <p:tag name="KSO_WM_BEAUTIFY_FLAG" val="#wm#"/>
</p:tagLst>
</file>

<file path=ppt/tags/tag18.xml><?xml version="1.0" encoding="utf-8"?>
<p:tagLst xmlns:p="http://schemas.openxmlformats.org/presentationml/2006/main">
  <p:tag name="KSO_WM_BEAUTIFY_FLAG" val="#wm#"/>
  <p:tag name="KSO_WM_TEMPLATE_CATEGORY" val="basetag"/>
  <p:tag name="KSO_WM_TEMPLATE_INDEX" val="20163089"/>
</p:tagLst>
</file>

<file path=ppt/tags/tag19.xml><?xml version="1.0" encoding="utf-8"?>
<p:tagLst xmlns:p="http://schemas.openxmlformats.org/presentationml/2006/main">
  <p:tag name="KSO_WM_BEAUTIFY_FLAG" val="#wm#"/>
  <p:tag name="KSO_WM_TEMPLATE_CATEGORY" val="basetag"/>
  <p:tag name="KSO_WM_TEMPLATE_INDEX" val="20163089"/>
</p:tagLst>
</file>

<file path=ppt/tags/tag2.xml><?xml version="1.0" encoding="utf-8"?>
<p:tagLst xmlns:p="http://schemas.openxmlformats.org/presentationml/2006/main">
  <p:tag name="KSO_WM_TAG_VERSION" val="1.0"/>
  <p:tag name="KSO_WM_TEMPLATE_CATEGORY" val="basetag"/>
  <p:tag name="KSO_WM_TEMPLATE_INDEX" val="20163089"/>
</p:tagLst>
</file>

<file path=ppt/tags/tag20.xml><?xml version="1.0" encoding="utf-8"?>
<p:tagLst xmlns:p="http://schemas.openxmlformats.org/presentationml/2006/main">
  <p:tag name="KSO_WM_BEAUTIFY_FLAG" val="#wm#"/>
  <p:tag name="KSO_WM_TEMPLATE_CATEGORY" val="basetag"/>
  <p:tag name="KSO_WM_TEMPLATE_INDEX" val="20163089"/>
</p:tagLst>
</file>

<file path=ppt/tags/tag3.xml><?xml version="1.0" encoding="utf-8"?>
<p:tagLst xmlns:p="http://schemas.openxmlformats.org/presentationml/2006/main">
  <p:tag name="KSO_WM_TAG_VERSION" val="1.0"/>
  <p:tag name="KSO_WM_TEMPLATE_CATEGORY" val="basetag"/>
  <p:tag name="KSO_WM_TEMPLATE_INDEX" val="20163089"/>
</p:tagLst>
</file>

<file path=ppt/tags/tag4.xml><?xml version="1.0" encoding="utf-8"?>
<p:tagLst xmlns:p="http://schemas.openxmlformats.org/presentationml/2006/main">
  <p:tag name="KSO_WM_TEMPLATE_CATEGORY" val="basetag"/>
  <p:tag name="KSO_WM_TEMPLATE_INDEX" val="20163089"/>
  <p:tag name="KSO_WM_TAG_VERSION" val="1.0"/>
  <p:tag name="KSO_WM_SLIDE_ID" val="basetag20163089_2"/>
  <p:tag name="KSO_WM_SLIDE_INDEX" val="2"/>
  <p:tag name="KSO_WM_SLIDE_ITEM_CNT" val="0"/>
  <p:tag name="KSO_WM_SLIDE_TYPE" val="contents"/>
  <p:tag name="KSO_WM_BEAUTIFY_FLAG" val="#wm#"/>
</p:tagLst>
</file>

<file path=ppt/tags/tag5.xml><?xml version="1.0" encoding="utf-8"?>
<p:tagLst xmlns:p="http://schemas.openxmlformats.org/presentationml/2006/main">
  <p:tag name="KSO_WM_TEMPLATE_CATEGORY" val="basetag"/>
  <p:tag name="KSO_WM_TEMPLATE_INDEX" val="20163089"/>
  <p:tag name="KSO_WM_TAG_VERSION" val="1.0"/>
  <p:tag name="KSO_WM_SLIDE_ID" val="basetag20163089_2"/>
  <p:tag name="KSO_WM_SLIDE_INDEX" val="2"/>
  <p:tag name="KSO_WM_SLIDE_ITEM_CNT" val="0"/>
  <p:tag name="KSO_WM_SLIDE_TYPE" val="contents"/>
  <p:tag name="KSO_WM_BEAUTIFY_FLAG" val="#wm#"/>
</p:tagLst>
</file>

<file path=ppt/tags/tag6.xml><?xml version="1.0" encoding="utf-8"?>
<p:tagLst xmlns:p="http://schemas.openxmlformats.org/presentationml/2006/main">
  <p:tag name="KSO_WM_TAG_VERSION" val="1.0"/>
  <p:tag name="KSO_WM_BEAUTIFY_FLAG" val="#wm#"/>
  <p:tag name="KSO_WM_UNIT_TYPE" val="i"/>
  <p:tag name="KSO_WM_UNIT_ID" val="special20163089_1*i*0"/>
  <p:tag name="KSO_WM_TEMPLATE_CATEGORY" val="special"/>
  <p:tag name="KSO_WM_TEMPLATE_INDEX" val="20163089"/>
  <p:tag name="KSO_WM_UNIT_INDEX" val="0"/>
</p:tagLst>
</file>

<file path=ppt/tags/tag7.xml><?xml version="1.0" encoding="utf-8"?>
<p:tagLst xmlns:p="http://schemas.openxmlformats.org/presentationml/2006/main">
  <p:tag name="KSO_WM_TAG_VERSION" val="1.0"/>
  <p:tag name="KSO_WM_BEAUTIFY_FLAG" val="#wm#"/>
  <p:tag name="KSO_WM_UNIT_TYPE" val="i"/>
  <p:tag name="KSO_WM_UNIT_ID" val="special20163089_1*i*1"/>
  <p:tag name="KSO_WM_TEMPLATE_CATEGORY" val="special"/>
  <p:tag name="KSO_WM_TEMPLATE_INDEX" val="20163089"/>
  <p:tag name="KSO_WM_UNIT_INDEX" val="1"/>
</p:tagLst>
</file>

<file path=ppt/tags/tag8.xml><?xml version="1.0" encoding="utf-8"?>
<p:tagLst xmlns:p="http://schemas.openxmlformats.org/presentationml/2006/main">
  <p:tag name="KSO_WM_TEMPLATE_CATEGORY" val="basetag"/>
  <p:tag name="KSO_WM_TEMPLATE_INDEX" val="20163089"/>
  <p:tag name="KSO_WM_TAG_VERSION" val="1.0"/>
  <p:tag name="KSO_WM_SLIDE_ID" val="basetag20163089_1"/>
  <p:tag name="KSO_WM_SLIDE_INDEX" val="1"/>
  <p:tag name="KSO_WM_SLIDE_ITEM_CNT" val="0"/>
  <p:tag name="KSO_WM_SLIDE_LAYOUT" val="a_b"/>
  <p:tag name="KSO_WM_SLIDE_LAYOUT_CNT" val="0_0"/>
  <p:tag name="KSO_WM_SLIDE_TYPE" val="title"/>
  <p:tag name="KSO_WM_TEMPLATE_THUMBS_INDEX" val="1、7、8、14、18、22、23、25"/>
  <p:tag name="KSO_WM_BEAUTIFY_FLAG" val="#wm#"/>
</p:tagLst>
</file>

<file path=ppt/tags/tag9.xml><?xml version="1.0" encoding="utf-8"?>
<p:tagLst xmlns:p="http://schemas.openxmlformats.org/presentationml/2006/main">
  <p:tag name="KSO_WM_TAG_VERSION" val="1.0"/>
  <p:tag name="KSO_WM_BEAUTIFY_FLAG" val="#wm#"/>
  <p:tag name="KSO_WM_UNIT_TYPE" val="i"/>
  <p:tag name="KSO_WM_UNIT_ID" val="special20163089_2*i*1"/>
  <p:tag name="KSO_WM_TEMPLATE_CATEGORY" val="special"/>
  <p:tag name="KSO_WM_TEMPLATE_INDEX" val="20163089"/>
  <p:tag name="KSO_WM_UNIT_INDEX" val="1"/>
</p:tagLst>
</file>

<file path=ppt/theme/theme1.xml><?xml version="1.0" encoding="utf-8"?>
<a:theme xmlns:a="http://schemas.openxmlformats.org/drawingml/2006/main" name="1_自定义设计方案">
  <a:themeElements>
    <a:clrScheme name="自定义 65">
      <a:dk1>
        <a:srgbClr val="FFFFFF"/>
      </a:dk1>
      <a:lt1>
        <a:srgbClr val="3F3F3F"/>
      </a:lt1>
      <a:dk2>
        <a:srgbClr val="FFFFFF"/>
      </a:dk2>
      <a:lt2>
        <a:srgbClr val="3F3F3F"/>
      </a:lt2>
      <a:accent1>
        <a:srgbClr val="324761"/>
      </a:accent1>
      <a:accent2>
        <a:srgbClr val="9A7164"/>
      </a:accent2>
      <a:accent3>
        <a:srgbClr val="B4686D"/>
      </a:accent3>
      <a:accent4>
        <a:srgbClr val="38706F"/>
      </a:accent4>
      <a:accent5>
        <a:srgbClr val="FFD147"/>
      </a:accent5>
      <a:accent6>
        <a:srgbClr val="B22600"/>
      </a:accent6>
      <a:hlink>
        <a:srgbClr val="CC9900"/>
      </a:hlink>
      <a:folHlink>
        <a:srgbClr val="66669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lang="zh-CN" altLang="en-US" sz="360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5555</Words>
  <Application>WPS 演示</Application>
  <PresentationFormat>自定义</PresentationFormat>
  <Paragraphs>740</Paragraphs>
  <Slides>44</Slides>
  <Notes>2</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44</vt:i4>
      </vt:variant>
    </vt:vector>
  </HeadingPairs>
  <TitlesOfParts>
    <vt:vector size="59" baseType="lpstr">
      <vt:lpstr>Arial</vt:lpstr>
      <vt:lpstr>宋体</vt:lpstr>
      <vt:lpstr>Wingdings</vt:lpstr>
      <vt:lpstr>黑体</vt:lpstr>
      <vt:lpstr>华文行楷</vt:lpstr>
      <vt:lpstr>华文新魏</vt:lpstr>
      <vt:lpstr>Times New Roman</vt:lpstr>
      <vt:lpstr>Calibri</vt:lpstr>
      <vt:lpstr>幼圆</vt:lpstr>
      <vt:lpstr>微软雅黑</vt:lpstr>
      <vt:lpstr>Arial Unicode MS</vt:lpstr>
      <vt:lpstr>华文中宋</vt:lpstr>
      <vt:lpstr>楷体_GB2312</vt:lpstr>
      <vt:lpstr>新宋体</vt:lpstr>
      <vt:lpstr>1_自定义设计方案</vt:lpstr>
      <vt:lpstr>PowerPoint 演示文稿</vt:lpstr>
      <vt:lpstr>PowerPoint 演示文稿</vt:lpstr>
      <vt:lpstr>第8课 英国的制度创新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谢谢大家</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你的名字我的姓氏</cp:lastModifiedBy>
  <cp:revision>130</cp:revision>
  <dcterms:created xsi:type="dcterms:W3CDTF">2017-06-09T01:22:00Z</dcterms:created>
  <dcterms:modified xsi:type="dcterms:W3CDTF">2018-12-07T05:38:08Z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2052-10.1.0.7670</vt:lpwstr>
  </property>
</Properties>
</file>